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6" r:id="rId2"/>
  </p:sldMasterIdLst>
  <p:notesMasterIdLst>
    <p:notesMasterId r:id="rId35"/>
  </p:notesMasterIdLst>
  <p:handoutMasterIdLst>
    <p:handoutMasterId r:id="rId36"/>
  </p:handoutMasterIdLst>
  <p:sldIdLst>
    <p:sldId id="538" r:id="rId3"/>
    <p:sldId id="541" r:id="rId4"/>
    <p:sldId id="535" r:id="rId5"/>
    <p:sldId id="546" r:id="rId6"/>
    <p:sldId id="548" r:id="rId7"/>
    <p:sldId id="549" r:id="rId8"/>
    <p:sldId id="550" r:id="rId9"/>
    <p:sldId id="551" r:id="rId10"/>
    <p:sldId id="557" r:id="rId11"/>
    <p:sldId id="540" r:id="rId12"/>
    <p:sldId id="547" r:id="rId13"/>
    <p:sldId id="537" r:id="rId14"/>
    <p:sldId id="542" r:id="rId15"/>
    <p:sldId id="543" r:id="rId16"/>
    <p:sldId id="544" r:id="rId17"/>
    <p:sldId id="545" r:id="rId18"/>
    <p:sldId id="552" r:id="rId19"/>
    <p:sldId id="553" r:id="rId20"/>
    <p:sldId id="555" r:id="rId21"/>
    <p:sldId id="554" r:id="rId22"/>
    <p:sldId id="556" r:id="rId23"/>
    <p:sldId id="536" r:id="rId24"/>
    <p:sldId id="558" r:id="rId25"/>
    <p:sldId id="559" r:id="rId26"/>
    <p:sldId id="560" r:id="rId27"/>
    <p:sldId id="561" r:id="rId28"/>
    <p:sldId id="562" r:id="rId29"/>
    <p:sldId id="563" r:id="rId30"/>
    <p:sldId id="564" r:id="rId31"/>
    <p:sldId id="565" r:id="rId32"/>
    <p:sldId id="566" r:id="rId33"/>
    <p:sldId id="531" r:id="rId3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8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C"/>
    <a:srgbClr val="343433"/>
    <a:srgbClr val="FF6C00"/>
    <a:srgbClr val="38AA00"/>
    <a:srgbClr val="766363"/>
    <a:srgbClr val="FFF5EA"/>
    <a:srgbClr val="0032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240A99-2C26-415C-BE74-8C8BADADA377}" v="209" dt="2024-03-11T14:08:34.591"/>
    <p1510:client id="{7C7468F4-1E7D-180E-5AF1-24598277C11B}" v="14" dt="2024-03-11T14:48:43.128"/>
    <p1510:client id="{8F486845-7B2D-CB71-259C-E5C41A6363A9}" v="52" dt="2024-03-12T11:13:28.512"/>
    <p1510:client id="{BD6DF7EC-8943-E7D7-1E17-A03527611F90}" v="174" dt="2024-03-12T11:06:07.776"/>
    <p1510:client id="{F871544C-6449-6CC0-7CBB-FF34E864E413}" v="27" dt="2024-03-11T14:22:28.1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60"/>
    <p:restoredTop sz="97242"/>
  </p:normalViewPr>
  <p:slideViewPr>
    <p:cSldViewPr snapToGrid="0">
      <p:cViewPr>
        <p:scale>
          <a:sx n="170" d="100"/>
          <a:sy n="170" d="100"/>
        </p:scale>
        <p:origin x="1840" y="824"/>
      </p:cViewPr>
      <p:guideLst>
        <p:guide orient="horz" pos="595"/>
        <p:guide pos="3840"/>
        <p:guide orient="horz" pos="1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11.xml" Id="rId13" /><Relationship Type="http://schemas.openxmlformats.org/officeDocument/2006/relationships/slide" Target="slides/slide16.xml" Id="rId18" /><Relationship Type="http://schemas.openxmlformats.org/officeDocument/2006/relationships/slide" Target="slides/slide24.xml" Id="rId26" /><Relationship Type="http://schemas.openxmlformats.org/officeDocument/2006/relationships/theme" Target="theme/theme1.xml" Id="rId39" /><Relationship Type="http://schemas.openxmlformats.org/officeDocument/2006/relationships/slide" Target="slides/slide19.xml" Id="rId21" /><Relationship Type="http://schemas.openxmlformats.org/officeDocument/2006/relationships/slide" Target="slides/slide32.xml" Id="rId34" /><Relationship Type="http://schemas.microsoft.com/office/2015/10/relationships/revisionInfo" Target="revisionInfo.xml" Id="rId42" /><Relationship Type="http://schemas.openxmlformats.org/officeDocument/2006/relationships/slide" Target="slides/slide5.xml" Id="rId7" /><Relationship Type="http://schemas.openxmlformats.org/officeDocument/2006/relationships/slideMaster" Target="slideMasters/slideMaster2.xml" Id="rId2" /><Relationship Type="http://schemas.openxmlformats.org/officeDocument/2006/relationships/slide" Target="slides/slide14.xml" Id="rId16" /><Relationship Type="http://schemas.openxmlformats.org/officeDocument/2006/relationships/slide" Target="slides/slide18.xml" Id="rId20" /><Relationship Type="http://schemas.openxmlformats.org/officeDocument/2006/relationships/slide" Target="slides/slide27.xml" Id="rId29" /><Relationship Type="http://schemas.openxmlformats.org/officeDocument/2006/relationships/slideMaster" Target="slideMasters/slideMaster1.xml" Id="rId1" /><Relationship Type="http://schemas.openxmlformats.org/officeDocument/2006/relationships/slide" Target="slides/slide4.xml" Id="rId6" /><Relationship Type="http://schemas.openxmlformats.org/officeDocument/2006/relationships/slide" Target="slides/slide9.xml" Id="rId11" /><Relationship Type="http://schemas.openxmlformats.org/officeDocument/2006/relationships/slide" Target="slides/slide22.xml" Id="rId24" /><Relationship Type="http://schemas.openxmlformats.org/officeDocument/2006/relationships/slide" Target="slides/slide30.xml" Id="rId32" /><Relationship Type="http://schemas.openxmlformats.org/officeDocument/2006/relationships/presProps" Target="presProps.xml" Id="rId37" /><Relationship Type="http://schemas.openxmlformats.org/officeDocument/2006/relationships/tableStyles" Target="tableStyles.xml" Id="rId40" /><Relationship Type="http://schemas.openxmlformats.org/officeDocument/2006/relationships/slide" Target="slides/slide3.xml" Id="rId5" /><Relationship Type="http://schemas.openxmlformats.org/officeDocument/2006/relationships/slide" Target="slides/slide13.xml" Id="rId15" /><Relationship Type="http://schemas.openxmlformats.org/officeDocument/2006/relationships/slide" Target="slides/slide21.xml" Id="rId23" /><Relationship Type="http://schemas.openxmlformats.org/officeDocument/2006/relationships/slide" Target="slides/slide26.xml" Id="rId28" /><Relationship Type="http://schemas.openxmlformats.org/officeDocument/2006/relationships/handoutMaster" Target="handoutMasters/handoutMaster1.xml" Id="rId36" /><Relationship Type="http://schemas.openxmlformats.org/officeDocument/2006/relationships/slide" Target="slides/slide8.xml" Id="rId10" /><Relationship Type="http://schemas.openxmlformats.org/officeDocument/2006/relationships/slide" Target="slides/slide17.xml" Id="rId19" /><Relationship Type="http://schemas.openxmlformats.org/officeDocument/2006/relationships/slide" Target="slides/slide29.xml" Id="rId31" /><Relationship Type="http://schemas.openxmlformats.org/officeDocument/2006/relationships/slide" Target="slides/slide2.xml" Id="rId4" /><Relationship Type="http://schemas.openxmlformats.org/officeDocument/2006/relationships/slide" Target="slides/slide7.xml" Id="rId9" /><Relationship Type="http://schemas.openxmlformats.org/officeDocument/2006/relationships/slide" Target="slides/slide12.xml" Id="rId14" /><Relationship Type="http://schemas.openxmlformats.org/officeDocument/2006/relationships/slide" Target="slides/slide20.xml" Id="rId22" /><Relationship Type="http://schemas.openxmlformats.org/officeDocument/2006/relationships/slide" Target="slides/slide25.xml" Id="rId27" /><Relationship Type="http://schemas.openxmlformats.org/officeDocument/2006/relationships/slide" Target="slides/slide28.xml" Id="rId30" /><Relationship Type="http://schemas.openxmlformats.org/officeDocument/2006/relationships/notesMaster" Target="notesMasters/notesMaster1.xml" Id="rId35" /><Relationship Type="http://schemas.openxmlformats.org/officeDocument/2006/relationships/slide" Target="slides/slide6.xml" Id="rId8" /><Relationship Type="http://schemas.openxmlformats.org/officeDocument/2006/relationships/slide" Target="slides/slide1.xml" Id="rId3" /><Relationship Type="http://schemas.openxmlformats.org/officeDocument/2006/relationships/slide" Target="slides/slide10.xml" Id="rId12" /><Relationship Type="http://schemas.openxmlformats.org/officeDocument/2006/relationships/slide" Target="slides/slide15.xml" Id="rId17" /><Relationship Type="http://schemas.openxmlformats.org/officeDocument/2006/relationships/slide" Target="slides/slide23.xml" Id="rId25" /><Relationship Type="http://schemas.openxmlformats.org/officeDocument/2006/relationships/slide" Target="slides/slide31.xml" Id="rId33" /><Relationship Type="http://schemas.openxmlformats.org/officeDocument/2006/relationships/viewProps" Target="viewProps.xml" Id="rId38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6040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04901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245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7710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96909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61741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5747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52728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09555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547038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8491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102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01987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772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8" r:id="rId11"/>
    <p:sldLayoutId id="2147483689" r:id="rId12"/>
    <p:sldLayoutId id="214748369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ysena-my.sharepoint.com/:b:/g/personal/eabautista57_soy_sena_edu_co/ERxafPRmhpRBiry4M-B-mkkBAk9GFkoHv49YjJWLsjix9Q?e=daI45T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ysena-my.sharepoint.com/:i:/g/personal/eabautista57_soy_sena_edu_co/EXjTxlXT0IBMto_oehOIhykBhcEOg9r4YeReV9P8R2reCQ?e=oTJcsr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w:/g/personal/eabautista57_soy_sena_edu_co/EWjRWqH4fINAhz07GQHgVJMBlpaIST0gbGo7E7eaNm1LAA?e=UR0LkH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w:/g/personal/eabautista57_soy_sena_edu_co/ERgMYqL4hCFOsNZHdjHA55EBEEj7xPEmsJEtqLKkhi9B4g?e=HLB4Jw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w:/g/personal/eabautista57_soy_sena_edu_co/ERgMYqL4hCFOsNZHdjHA55EBEEj7xPEmsJEtqLKkhi9B4g?e=HLB4Jw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w:/g/personal/eabautista57_soy_sena_edu_co/EcvyvHnl2utJtPN8oXm7j1sBmeMgjncTWvRH7wjR4Th0VA?e=1sNfXe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15D167A-EE62-EA02-E6F4-53710691F485}"/>
              </a:ext>
            </a:extLst>
          </p:cNvPr>
          <p:cNvSpPr txBox="1"/>
          <p:nvPr/>
        </p:nvSpPr>
        <p:spPr>
          <a:xfrm>
            <a:off x="989375" y="2140599"/>
            <a:ext cx="645367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Work Sans Bold Roman"/>
              </a:rPr>
              <a:t>Infinity</a:t>
            </a:r>
            <a:r>
              <a:rPr lang="es-ES" sz="5400" b="1" dirty="0">
                <a:solidFill>
                  <a:prstClr val="black">
                    <a:lumMod val="75000"/>
                    <a:lumOff val="25000"/>
                  </a:prstClr>
                </a:solidFill>
                <a:latin typeface="Work Sans Bold Roman"/>
              </a:rPr>
              <a:t> byte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CCC43DB-FF64-60C4-BACA-436F40975F30}"/>
              </a:ext>
            </a:extLst>
          </p:cNvPr>
          <p:cNvSpPr txBox="1"/>
          <p:nvPr/>
        </p:nvSpPr>
        <p:spPr>
          <a:xfrm>
            <a:off x="5442173" y="2321073"/>
            <a:ext cx="6453678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Work Sans Bold Roman"/>
              </a:rPr>
              <a:t>Integrantes:</a:t>
            </a:r>
          </a:p>
          <a:p>
            <a:pPr>
              <a:defRPr/>
            </a:pPr>
            <a:r>
              <a:rPr lang="es-E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Work Sans Bold Roman"/>
              </a:rPr>
              <a:t>Dilan Alejandro Riaño </a:t>
            </a:r>
            <a:r>
              <a:rPr lang="es-ES" sz="3200" err="1">
                <a:solidFill>
                  <a:prstClr val="black">
                    <a:lumMod val="75000"/>
                    <a:lumOff val="25000"/>
                  </a:prstClr>
                </a:solidFill>
                <a:latin typeface="Work Sans Bold Roman"/>
              </a:rPr>
              <a:t>Garcia</a:t>
            </a:r>
            <a:endParaRPr lang="es-ES" sz="3200">
              <a:solidFill>
                <a:prstClr val="black">
                  <a:lumMod val="75000"/>
                  <a:lumOff val="25000"/>
                </a:prstClr>
              </a:solidFill>
              <a:latin typeface="Work Sans Bold Roman"/>
            </a:endParaRPr>
          </a:p>
          <a:p>
            <a:pPr>
              <a:defRPr/>
            </a:pPr>
            <a:r>
              <a:rPr lang="es-E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Work Sans Bold Roman"/>
              </a:rPr>
              <a:t>Aldemar Alexis Santos </a:t>
            </a:r>
            <a:r>
              <a:rPr lang="es-ES" sz="3200" err="1">
                <a:solidFill>
                  <a:prstClr val="black">
                    <a:lumMod val="75000"/>
                    <a:lumOff val="25000"/>
                  </a:prstClr>
                </a:solidFill>
                <a:latin typeface="Work Sans Bold Roman"/>
              </a:rPr>
              <a:t>Perez</a:t>
            </a:r>
            <a:endParaRPr lang="es-ES" sz="3200">
              <a:solidFill>
                <a:prstClr val="black">
                  <a:lumMod val="75000"/>
                  <a:lumOff val="25000"/>
                </a:prstClr>
              </a:solidFill>
              <a:latin typeface="Work Sans Bold Roman"/>
            </a:endParaRPr>
          </a:p>
          <a:p>
            <a:pPr>
              <a:defRPr/>
            </a:pPr>
            <a:r>
              <a:rPr lang="es-ES" sz="3200" err="1">
                <a:solidFill>
                  <a:prstClr val="black">
                    <a:lumMod val="75000"/>
                    <a:lumOff val="25000"/>
                  </a:prstClr>
                </a:solidFill>
                <a:latin typeface="Work Sans Bold Roman"/>
              </a:rPr>
              <a:t>Estif</a:t>
            </a:r>
            <a:r>
              <a:rPr lang="es-E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Work Sans Bold Roman"/>
              </a:rPr>
              <a:t> Anderson Bautista Ocampo</a:t>
            </a:r>
          </a:p>
          <a:p>
            <a:pPr>
              <a:defRPr/>
            </a:pPr>
            <a:r>
              <a:rPr lang="es-E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Work Sans Bold Roman"/>
              </a:rPr>
              <a:t>Carlos </a:t>
            </a:r>
            <a:r>
              <a:rPr lang="es-ES" sz="3200" err="1">
                <a:solidFill>
                  <a:prstClr val="black">
                    <a:lumMod val="75000"/>
                    <a:lumOff val="25000"/>
                  </a:prstClr>
                </a:solidFill>
                <a:latin typeface="Work Sans Bold Roman"/>
              </a:rPr>
              <a:t>Elias</a:t>
            </a:r>
            <a:r>
              <a:rPr lang="es-E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Work Sans Bold Roman"/>
              </a:rPr>
              <a:t> Suarez Robayo</a:t>
            </a:r>
          </a:p>
        </p:txBody>
      </p:sp>
    </p:spTree>
    <p:extLst>
      <p:ext uri="{BB962C8B-B14F-4D97-AF65-F5344CB8AC3E}">
        <p14:creationId xmlns:p14="http://schemas.microsoft.com/office/powerpoint/2010/main" val="3409726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15D167A-EE62-EA02-E6F4-53710691F485}"/>
              </a:ext>
            </a:extLst>
          </p:cNvPr>
          <p:cNvSpPr txBox="1"/>
          <p:nvPr/>
        </p:nvSpPr>
        <p:spPr>
          <a:xfrm>
            <a:off x="995422" y="2551837"/>
            <a:ext cx="645367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b="1" dirty="0">
                <a:solidFill>
                  <a:prstClr val="black">
                    <a:lumMod val="75000"/>
                    <a:lumOff val="25000"/>
                  </a:prstClr>
                </a:solidFill>
                <a:latin typeface="Work Sans Bold Roman"/>
              </a:rPr>
              <a:t>Stay in Style</a:t>
            </a:r>
            <a:endParaRPr lang="es-ES" sz="5400" b="1" dirty="0" err="1">
              <a:solidFill>
                <a:prstClr val="black">
                  <a:lumMod val="75000"/>
                  <a:lumOff val="25000"/>
                </a:prstClr>
              </a:solidFill>
              <a:latin typeface="Work Sans Bold Roman"/>
            </a:endParaRPr>
          </a:p>
          <a:p>
            <a:pPr>
              <a:defRPr/>
            </a:pPr>
            <a:endParaRPr lang="es-ES" sz="5400" b="1" dirty="0">
              <a:solidFill>
                <a:prstClr val="black">
                  <a:lumMod val="75000"/>
                  <a:lumOff val="25000"/>
                </a:prstClr>
              </a:solidFill>
              <a:latin typeface="Work Sans Bold Roman"/>
            </a:endParaRPr>
          </a:p>
          <a:p>
            <a:pPr>
              <a:defRPr/>
            </a:pPr>
            <a:r>
              <a:rPr lang="es-E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Work Sans Bold Roman"/>
              </a:rPr>
              <a:t>Viste tu estilo, vive tu moda...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ECB5751-7FA0-B52B-4F7A-01D26F3D629F}"/>
              </a:ext>
            </a:extLst>
          </p:cNvPr>
          <p:cNvSpPr/>
          <p:nvPr/>
        </p:nvSpPr>
        <p:spPr>
          <a:xfrm>
            <a:off x="7778187" y="4514127"/>
            <a:ext cx="3368233" cy="13195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6479BEA-185F-A6B3-F08A-0686679C14EC}"/>
              </a:ext>
            </a:extLst>
          </p:cNvPr>
          <p:cNvSpPr txBox="1"/>
          <p:nvPr/>
        </p:nvSpPr>
        <p:spPr>
          <a:xfrm>
            <a:off x="7778187" y="4989846"/>
            <a:ext cx="168094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b="1" dirty="0" err="1">
                <a:latin typeface="Work Sans Medium Roman"/>
              </a:rPr>
              <a:t>Stay</a:t>
            </a:r>
            <a:r>
              <a:rPr lang="es-CO" b="1" dirty="0">
                <a:latin typeface="Work Sans Medium Roman"/>
              </a:rPr>
              <a:t> in Style</a:t>
            </a:r>
            <a:endParaRPr lang="es-CO" b="1" dirty="0" err="1">
              <a:latin typeface="Work Sans Medium Roman" pitchFamily="2" charset="77"/>
            </a:endParaRPr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590C7CA4-921A-93B1-4364-FBFB15BBB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821" y="4580391"/>
            <a:ext cx="1387929" cy="118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0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FEF253-53C4-B5FA-07C7-0B039B14F52F}"/>
              </a:ext>
            </a:extLst>
          </p:cNvPr>
          <p:cNvSpPr txBox="1"/>
          <p:nvPr/>
        </p:nvSpPr>
        <p:spPr>
          <a:xfrm>
            <a:off x="2605365" y="2266160"/>
            <a:ext cx="697219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dirty="0">
                <a:solidFill>
                  <a:srgbClr val="4D4D4C"/>
                </a:solidFill>
                <a:latin typeface="WORK SANS BOLD ROMAN"/>
              </a:rPr>
              <a:t>Objetivo General</a:t>
            </a:r>
            <a:endParaRPr kumimoji="0" lang="es-CO" sz="7200" b="1" u="none" strike="noStrike" kern="1200" cap="none" spc="0" normalizeH="0" baseline="0" noProof="0" dirty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E0C963B-97B4-4F66-1B49-0B47BC7F0F1A}"/>
              </a:ext>
            </a:extLst>
          </p:cNvPr>
          <p:cNvCxnSpPr>
            <a:cxnSpLocks/>
          </p:cNvCxnSpPr>
          <p:nvPr/>
        </p:nvCxnSpPr>
        <p:spPr>
          <a:xfrm>
            <a:off x="4972228" y="3324314"/>
            <a:ext cx="2247544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9388A4DF-720D-E501-986E-D50B788D2F61}"/>
              </a:ext>
            </a:extLst>
          </p:cNvPr>
          <p:cNvSpPr txBox="1"/>
          <p:nvPr/>
        </p:nvSpPr>
        <p:spPr>
          <a:xfrm>
            <a:off x="2323491" y="3427001"/>
            <a:ext cx="754643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" dirty="0">
                <a:latin typeface="Work Sans Medium Roman"/>
                <a:ea typeface="+mn-lt"/>
                <a:cs typeface="+mn-lt"/>
              </a:rPr>
              <a:t>Desarrollar una </a:t>
            </a:r>
            <a:r>
              <a:rPr lang="en" err="1">
                <a:latin typeface="Work Sans Medium Roman"/>
                <a:ea typeface="+mn-lt"/>
                <a:cs typeface="+mn-lt"/>
              </a:rPr>
              <a:t>plataforma</a:t>
            </a:r>
            <a:r>
              <a:rPr lang="en" dirty="0">
                <a:latin typeface="Work Sans Medium Roman"/>
                <a:ea typeface="+mn-lt"/>
                <a:cs typeface="+mn-lt"/>
              </a:rPr>
              <a:t> web que </a:t>
            </a:r>
            <a:r>
              <a:rPr lang="en" err="1">
                <a:latin typeface="Work Sans Medium Roman"/>
                <a:ea typeface="+mn-lt"/>
                <a:cs typeface="+mn-lt"/>
              </a:rPr>
              <a:t>sirva</a:t>
            </a:r>
            <a:r>
              <a:rPr lang="en" dirty="0">
                <a:latin typeface="Work Sans Medium Roman"/>
                <a:ea typeface="+mn-lt"/>
                <a:cs typeface="+mn-lt"/>
              </a:rPr>
              <a:t> </a:t>
            </a:r>
            <a:r>
              <a:rPr lang="en" err="1">
                <a:latin typeface="Work Sans Medium Roman"/>
                <a:ea typeface="+mn-lt"/>
                <a:cs typeface="+mn-lt"/>
              </a:rPr>
              <a:t>como</a:t>
            </a:r>
            <a:r>
              <a:rPr lang="en" dirty="0">
                <a:latin typeface="Work Sans Medium Roman"/>
                <a:ea typeface="+mn-lt"/>
                <a:cs typeface="+mn-lt"/>
              </a:rPr>
              <a:t> tienda virtual de </a:t>
            </a:r>
            <a:r>
              <a:rPr lang="en" err="1">
                <a:latin typeface="Work Sans Medium Roman"/>
                <a:ea typeface="+mn-lt"/>
                <a:cs typeface="+mn-lt"/>
              </a:rPr>
              <a:t>los</a:t>
            </a:r>
            <a:r>
              <a:rPr lang="en" dirty="0">
                <a:latin typeface="Work Sans Medium Roman"/>
                <a:ea typeface="+mn-lt"/>
                <a:cs typeface="+mn-lt"/>
              </a:rPr>
              <a:t> </a:t>
            </a:r>
            <a:r>
              <a:rPr lang="en" err="1">
                <a:latin typeface="Work Sans Medium Roman"/>
                <a:ea typeface="+mn-lt"/>
                <a:cs typeface="+mn-lt"/>
              </a:rPr>
              <a:t>productos</a:t>
            </a:r>
            <a:r>
              <a:rPr lang="en" dirty="0">
                <a:latin typeface="Work Sans Medium Roman"/>
                <a:ea typeface="+mn-lt"/>
                <a:cs typeface="+mn-lt"/>
              </a:rPr>
              <a:t> de la </a:t>
            </a:r>
            <a:r>
              <a:rPr lang="en" err="1">
                <a:latin typeface="Work Sans Medium Roman"/>
                <a:ea typeface="+mn-lt"/>
                <a:cs typeface="+mn-lt"/>
              </a:rPr>
              <a:t>empresa</a:t>
            </a:r>
            <a:r>
              <a:rPr lang="en" dirty="0">
                <a:latin typeface="Work Sans Medium Roman"/>
                <a:ea typeface="+mn-lt"/>
                <a:cs typeface="+mn-lt"/>
              </a:rPr>
              <a:t> “Stay in Style”, </a:t>
            </a:r>
            <a:r>
              <a:rPr lang="en" err="1">
                <a:latin typeface="Work Sans Medium Roman"/>
                <a:ea typeface="+mn-lt"/>
                <a:cs typeface="+mn-lt"/>
              </a:rPr>
              <a:t>ofreciendo</a:t>
            </a:r>
            <a:r>
              <a:rPr lang="en" dirty="0">
                <a:latin typeface="Work Sans Medium Roman"/>
                <a:ea typeface="+mn-lt"/>
                <a:cs typeface="+mn-lt"/>
              </a:rPr>
              <a:t> </a:t>
            </a:r>
            <a:r>
              <a:rPr lang="en" err="1">
                <a:latin typeface="Work Sans Medium Roman"/>
                <a:ea typeface="+mn-lt"/>
                <a:cs typeface="+mn-lt"/>
              </a:rPr>
              <a:t>una</a:t>
            </a:r>
            <a:r>
              <a:rPr lang="en" dirty="0">
                <a:latin typeface="Work Sans Medium Roman"/>
                <a:ea typeface="+mn-lt"/>
                <a:cs typeface="+mn-lt"/>
              </a:rPr>
              <a:t> </a:t>
            </a:r>
            <a:r>
              <a:rPr lang="en" err="1">
                <a:latin typeface="Work Sans Medium Roman"/>
                <a:ea typeface="+mn-lt"/>
                <a:cs typeface="+mn-lt"/>
              </a:rPr>
              <a:t>experiencia</a:t>
            </a:r>
            <a:r>
              <a:rPr lang="en" dirty="0">
                <a:latin typeface="Work Sans Medium Roman"/>
                <a:ea typeface="+mn-lt"/>
                <a:cs typeface="+mn-lt"/>
              </a:rPr>
              <a:t> de </a:t>
            </a:r>
            <a:r>
              <a:rPr lang="en" err="1">
                <a:latin typeface="Work Sans Medium Roman"/>
                <a:ea typeface="+mn-lt"/>
                <a:cs typeface="+mn-lt"/>
              </a:rPr>
              <a:t>compra</a:t>
            </a:r>
            <a:r>
              <a:rPr lang="en" dirty="0">
                <a:latin typeface="Work Sans Medium Roman"/>
                <a:ea typeface="+mn-lt"/>
                <a:cs typeface="+mn-lt"/>
              </a:rPr>
              <a:t> y </a:t>
            </a:r>
            <a:r>
              <a:rPr lang="en" err="1">
                <a:latin typeface="Work Sans Medium Roman"/>
                <a:ea typeface="+mn-lt"/>
                <a:cs typeface="+mn-lt"/>
              </a:rPr>
              <a:t>venta</a:t>
            </a:r>
            <a:r>
              <a:rPr lang="en" dirty="0">
                <a:latin typeface="Work Sans Medium Roman"/>
                <a:ea typeface="+mn-lt"/>
                <a:cs typeface="+mn-lt"/>
              </a:rPr>
              <a:t> </a:t>
            </a:r>
            <a:r>
              <a:rPr lang="en" err="1">
                <a:latin typeface="Work Sans Medium Roman"/>
                <a:ea typeface="+mn-lt"/>
                <a:cs typeface="+mn-lt"/>
              </a:rPr>
              <a:t>completa</a:t>
            </a:r>
            <a:r>
              <a:rPr lang="en" dirty="0">
                <a:latin typeface="Work Sans Medium Roman"/>
                <a:ea typeface="+mn-lt"/>
                <a:cs typeface="+mn-lt"/>
              </a:rPr>
              <a:t> </a:t>
            </a:r>
            <a:r>
              <a:rPr kumimoji="0" lang="en" dirty="0">
                <a:latin typeface="Work Sans Medium Roman"/>
                <a:ea typeface="+mn-lt"/>
                <a:cs typeface="+mn-lt"/>
              </a:rPr>
              <a:t>a</a:t>
            </a:r>
            <a:r>
              <a:rPr lang="en" dirty="0">
                <a:latin typeface="Work Sans Medium Roman"/>
                <a:ea typeface="+mn-lt"/>
                <a:cs typeface="+mn-lt"/>
              </a:rPr>
              <a:t> </a:t>
            </a:r>
            <a:r>
              <a:rPr lang="en" err="1">
                <a:latin typeface="Work Sans Medium Roman"/>
                <a:ea typeface="+mn-lt"/>
                <a:cs typeface="+mn-lt"/>
              </a:rPr>
              <a:t>través</a:t>
            </a:r>
            <a:r>
              <a:rPr lang="en" dirty="0">
                <a:latin typeface="Work Sans Medium Roman"/>
                <a:ea typeface="+mn-lt"/>
                <a:cs typeface="+mn-lt"/>
              </a:rPr>
              <a:t> de </a:t>
            </a:r>
            <a:r>
              <a:rPr lang="en" err="1">
                <a:latin typeface="Work Sans Medium Roman"/>
                <a:ea typeface="+mn-lt"/>
                <a:cs typeface="+mn-lt"/>
              </a:rPr>
              <a:t>una</a:t>
            </a:r>
            <a:r>
              <a:rPr lang="en" dirty="0">
                <a:latin typeface="Work Sans Medium Roman"/>
                <a:ea typeface="+mn-lt"/>
                <a:cs typeface="+mn-lt"/>
              </a:rPr>
              <a:t> tienda </a:t>
            </a:r>
            <a:r>
              <a:rPr lang="en" err="1">
                <a:latin typeface="Work Sans Medium Roman"/>
                <a:ea typeface="+mn-lt"/>
                <a:cs typeface="+mn-lt"/>
              </a:rPr>
              <a:t>en</a:t>
            </a:r>
            <a:r>
              <a:rPr lang="en" dirty="0">
                <a:latin typeface="Work Sans Medium Roman"/>
                <a:ea typeface="+mn-lt"/>
                <a:cs typeface="+mn-lt"/>
              </a:rPr>
              <a:t> </a:t>
            </a:r>
            <a:r>
              <a:rPr lang="en" err="1">
                <a:latin typeface="Work Sans Medium Roman"/>
                <a:ea typeface="+mn-lt"/>
                <a:cs typeface="+mn-lt"/>
              </a:rPr>
              <a:t>línea</a:t>
            </a:r>
            <a:r>
              <a:rPr lang="en" dirty="0">
                <a:latin typeface="Work Sans Medium Roman"/>
                <a:ea typeface="+mn-lt"/>
                <a:cs typeface="+mn-lt"/>
              </a:rPr>
              <a:t>.</a:t>
            </a:r>
            <a:endParaRPr lang="es-ES" dirty="0">
              <a:latin typeface="Work Sans Medium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3785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951D1C-ACAB-30A9-933A-FC96DF28A2F0}"/>
              </a:ext>
            </a:extLst>
          </p:cNvPr>
          <p:cNvSpPr txBox="1">
            <a:spLocks/>
          </p:cNvSpPr>
          <p:nvPr/>
        </p:nvSpPr>
        <p:spPr>
          <a:xfrm>
            <a:off x="378601" y="45047"/>
            <a:ext cx="4555978" cy="68566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rgbClr val="38AA00"/>
                </a:solidFill>
                <a:latin typeface="WORK SANS BOLD ROMAN"/>
              </a:rPr>
              <a:t>Objetivos Específicos</a:t>
            </a:r>
            <a:endParaRPr lang="es-CO" sz="3600" b="1" dirty="0">
              <a:solidFill>
                <a:srgbClr val="38AA00"/>
              </a:solidFill>
              <a:latin typeface="WORK SANS BOLD ROMAN" pitchFamily="2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F6697F3-B1A3-FADB-1243-D89866428CB1}"/>
              </a:ext>
            </a:extLst>
          </p:cNvPr>
          <p:cNvSpPr txBox="1"/>
          <p:nvPr/>
        </p:nvSpPr>
        <p:spPr>
          <a:xfrm>
            <a:off x="144127" y="389891"/>
            <a:ext cx="11898986" cy="71558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s-CO" dirty="0">
              <a:latin typeface="Work Sans Light Roman" pitchFamily="2" charset="77"/>
            </a:endParaRPr>
          </a:p>
          <a:p>
            <a:pPr marL="342900" indent="-342900">
              <a:buClr>
                <a:srgbClr val="38AA00"/>
              </a:buClr>
              <a:buAutoNum type="arabicPeriod"/>
            </a:pPr>
            <a:r>
              <a:rPr lang="en" err="1">
                <a:latin typeface="Calibri"/>
                <a:ea typeface="Calibri"/>
                <a:cs typeface="Calibri"/>
              </a:rPr>
              <a:t>Implementar</a:t>
            </a:r>
            <a:r>
              <a:rPr lang="en" dirty="0">
                <a:latin typeface="Calibri"/>
                <a:ea typeface="Calibri"/>
                <a:cs typeface="Calibri"/>
              </a:rPr>
              <a:t> un </a:t>
            </a:r>
            <a:r>
              <a:rPr lang="en" err="1">
                <a:latin typeface="Calibri"/>
                <a:ea typeface="Calibri"/>
                <a:cs typeface="Calibri"/>
              </a:rPr>
              <a:t>diseño</a:t>
            </a:r>
            <a:r>
              <a:rPr lang="en" dirty="0">
                <a:latin typeface="Calibri"/>
                <a:ea typeface="Calibri"/>
                <a:cs typeface="Calibri"/>
              </a:rPr>
              <a:t> web </a:t>
            </a:r>
            <a:r>
              <a:rPr lang="en" err="1">
                <a:latin typeface="Calibri"/>
                <a:ea typeface="Calibri"/>
                <a:cs typeface="Calibri"/>
              </a:rPr>
              <a:t>atractivo</a:t>
            </a:r>
            <a:r>
              <a:rPr lang="en" dirty="0">
                <a:latin typeface="Calibri"/>
                <a:ea typeface="Calibri"/>
                <a:cs typeface="Calibri"/>
              </a:rPr>
              <a:t> y </a:t>
            </a:r>
            <a:r>
              <a:rPr lang="en" err="1">
                <a:latin typeface="Calibri"/>
                <a:ea typeface="Calibri"/>
                <a:cs typeface="Calibri"/>
              </a:rPr>
              <a:t>funcional</a:t>
            </a:r>
            <a:r>
              <a:rPr lang="en" dirty="0">
                <a:latin typeface="Calibri"/>
                <a:ea typeface="Calibri"/>
                <a:cs typeface="Calibri"/>
              </a:rPr>
              <a:t> que </a:t>
            </a:r>
            <a:r>
              <a:rPr lang="en" err="1">
                <a:latin typeface="Calibri"/>
                <a:ea typeface="Calibri"/>
                <a:cs typeface="Calibri"/>
              </a:rPr>
              <a:t>refleje</a:t>
            </a:r>
            <a:r>
              <a:rPr lang="en" dirty="0">
                <a:latin typeface="Calibri"/>
                <a:ea typeface="Calibri"/>
                <a:cs typeface="Calibri"/>
              </a:rPr>
              <a:t> la </a:t>
            </a:r>
            <a:r>
              <a:rPr lang="en" err="1">
                <a:latin typeface="Calibri"/>
                <a:ea typeface="Calibri"/>
                <a:cs typeface="Calibri"/>
              </a:rPr>
              <a:t>originalidad</a:t>
            </a:r>
            <a:r>
              <a:rPr lang="en" dirty="0">
                <a:latin typeface="Calibri"/>
                <a:ea typeface="Calibri"/>
                <a:cs typeface="Calibri"/>
              </a:rPr>
              <a:t> de la </a:t>
            </a:r>
            <a:r>
              <a:rPr lang="en" err="1">
                <a:latin typeface="Calibri"/>
                <a:ea typeface="Calibri"/>
                <a:cs typeface="Calibri"/>
              </a:rPr>
              <a:t>marca</a:t>
            </a:r>
            <a:r>
              <a:rPr lang="en" dirty="0">
                <a:latin typeface="Calibri"/>
                <a:ea typeface="Calibri"/>
                <a:cs typeface="Calibri"/>
              </a:rPr>
              <a:t> "Stay in the  Style" </a:t>
            </a:r>
            <a:r>
              <a:rPr lang="en" err="1">
                <a:latin typeface="Calibri"/>
                <a:ea typeface="Calibri"/>
                <a:cs typeface="Calibri"/>
              </a:rPr>
              <a:t>facilitando</a:t>
            </a:r>
            <a:r>
              <a:rPr lang="en" dirty="0">
                <a:latin typeface="Calibri"/>
                <a:ea typeface="Calibri"/>
                <a:cs typeface="Calibri"/>
              </a:rPr>
              <a:t> la </a:t>
            </a:r>
            <a:r>
              <a:rPr lang="en" err="1">
                <a:latin typeface="Calibri"/>
                <a:ea typeface="Calibri"/>
                <a:cs typeface="Calibri"/>
              </a:rPr>
              <a:t>navegación</a:t>
            </a:r>
            <a:r>
              <a:rPr lang="en" dirty="0">
                <a:latin typeface="Calibri"/>
                <a:ea typeface="Calibri"/>
                <a:cs typeface="Calibri"/>
              </a:rPr>
              <a:t> del </a:t>
            </a:r>
            <a:r>
              <a:rPr lang="en" err="1">
                <a:latin typeface="Calibri"/>
                <a:ea typeface="Calibri"/>
                <a:cs typeface="Calibri"/>
              </a:rPr>
              <a:t>usuario</a:t>
            </a:r>
            <a:endParaRPr lang="en">
              <a:latin typeface="Calibri"/>
              <a:ea typeface="Calibri"/>
              <a:cs typeface="Calibri"/>
            </a:endParaRPr>
          </a:p>
          <a:p>
            <a:pPr marL="342900" indent="-342900">
              <a:buClr>
                <a:srgbClr val="38AA00"/>
              </a:buClr>
              <a:buAutoNum type="arabicPeriod"/>
            </a:pPr>
            <a:endParaRPr lang="en" dirty="0">
              <a:latin typeface="Calibri"/>
              <a:ea typeface="Calibri"/>
              <a:cs typeface="Calibri"/>
            </a:endParaRPr>
          </a:p>
          <a:p>
            <a:pPr marL="342900" indent="-342900">
              <a:buClr>
                <a:srgbClr val="38AA00"/>
              </a:buClr>
              <a:buAutoNum type="arabicPeriod"/>
            </a:pPr>
            <a:r>
              <a:rPr lang="en" err="1">
                <a:latin typeface="Calibri"/>
                <a:ea typeface="Calibri"/>
                <a:cs typeface="Calibri"/>
              </a:rPr>
              <a:t>Integrar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categorias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claras</a:t>
            </a:r>
            <a:r>
              <a:rPr lang="en" dirty="0">
                <a:latin typeface="Calibri"/>
                <a:ea typeface="Calibri"/>
                <a:cs typeface="Calibri"/>
              </a:rPr>
              <a:t> y bien </a:t>
            </a:r>
            <a:r>
              <a:rPr lang="en" err="1">
                <a:latin typeface="Calibri"/>
                <a:ea typeface="Calibri"/>
                <a:cs typeface="Calibri"/>
              </a:rPr>
              <a:t>definidas</a:t>
            </a:r>
            <a:r>
              <a:rPr lang="en" dirty="0">
                <a:latin typeface="Calibri"/>
                <a:ea typeface="Calibri"/>
                <a:cs typeface="Calibri"/>
              </a:rPr>
              <a:t> para </a:t>
            </a:r>
            <a:r>
              <a:rPr lang="en" err="1">
                <a:latin typeface="Calibri"/>
                <a:ea typeface="Calibri"/>
                <a:cs typeface="Calibri"/>
              </a:rPr>
              <a:t>productos</a:t>
            </a:r>
            <a:r>
              <a:rPr lang="en" dirty="0">
                <a:latin typeface="Calibri"/>
                <a:ea typeface="Calibri"/>
                <a:cs typeface="Calibri"/>
              </a:rPr>
              <a:t> de </a:t>
            </a:r>
            <a:r>
              <a:rPr lang="en" err="1">
                <a:latin typeface="Calibri"/>
                <a:ea typeface="Calibri"/>
                <a:cs typeface="Calibri"/>
              </a:rPr>
              <a:t>moda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masculina</a:t>
            </a:r>
            <a:r>
              <a:rPr lang="en" dirty="0">
                <a:latin typeface="Calibri"/>
                <a:ea typeface="Calibri"/>
                <a:cs typeface="Calibri"/>
              </a:rPr>
              <a:t> y </a:t>
            </a:r>
            <a:r>
              <a:rPr lang="en" err="1">
                <a:latin typeface="Calibri"/>
                <a:ea typeface="Calibri"/>
                <a:cs typeface="Calibri"/>
              </a:rPr>
              <a:t>femenina</a:t>
            </a:r>
            <a:r>
              <a:rPr lang="en" dirty="0">
                <a:latin typeface="Calibri"/>
                <a:ea typeface="Calibri"/>
                <a:cs typeface="Calibri"/>
              </a:rPr>
              <a:t>, </a:t>
            </a:r>
            <a:r>
              <a:rPr lang="en" err="1">
                <a:latin typeface="Calibri"/>
                <a:ea typeface="Calibri"/>
                <a:cs typeface="Calibri"/>
              </a:rPr>
              <a:t>garantizando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una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organizacion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eficiente</a:t>
            </a:r>
            <a:r>
              <a:rPr lang="en" dirty="0">
                <a:latin typeface="Calibri"/>
                <a:ea typeface="Calibri"/>
                <a:cs typeface="Calibri"/>
              </a:rPr>
              <a:t> de </a:t>
            </a:r>
            <a:r>
              <a:rPr lang="en" err="1">
                <a:latin typeface="Calibri"/>
                <a:ea typeface="Calibri"/>
                <a:cs typeface="Calibri"/>
              </a:rPr>
              <a:t>los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productos</a:t>
            </a:r>
            <a:r>
              <a:rPr lang="en" dirty="0">
                <a:latin typeface="Calibri"/>
                <a:ea typeface="Calibri"/>
                <a:cs typeface="Calibri"/>
              </a:rPr>
              <a:t>.</a:t>
            </a:r>
            <a:endParaRPr lang="en">
              <a:ea typeface="Calibri"/>
              <a:cs typeface="Calibri"/>
            </a:endParaRPr>
          </a:p>
          <a:p>
            <a:pPr marL="342900" indent="-342900">
              <a:buClr>
                <a:srgbClr val="38AA00"/>
              </a:buClr>
              <a:buAutoNum type="arabicPeriod"/>
            </a:pPr>
            <a:endParaRPr lang="en" dirty="0">
              <a:latin typeface="Calibri"/>
              <a:ea typeface="Calibri"/>
              <a:cs typeface="Calibri"/>
            </a:endParaRPr>
          </a:p>
          <a:p>
            <a:pPr marL="342900" indent="-342900">
              <a:buClr>
                <a:srgbClr val="38AA00"/>
              </a:buClr>
              <a:buAutoNum type="arabicPeriod"/>
            </a:pPr>
            <a:r>
              <a:rPr lang="en" err="1">
                <a:latin typeface="Calibri"/>
                <a:ea typeface="Calibri"/>
                <a:cs typeface="Calibri"/>
              </a:rPr>
              <a:t>Desarrollar</a:t>
            </a:r>
            <a:r>
              <a:rPr lang="en" dirty="0">
                <a:latin typeface="Calibri"/>
                <a:ea typeface="Calibri"/>
                <a:cs typeface="Calibri"/>
              </a:rPr>
              <a:t> un </a:t>
            </a:r>
            <a:r>
              <a:rPr lang="en" err="1">
                <a:latin typeface="Calibri"/>
                <a:ea typeface="Calibri"/>
                <a:cs typeface="Calibri"/>
              </a:rPr>
              <a:t>sistema</a:t>
            </a:r>
            <a:r>
              <a:rPr lang="en" dirty="0">
                <a:latin typeface="Calibri"/>
                <a:ea typeface="Calibri"/>
                <a:cs typeface="Calibri"/>
              </a:rPr>
              <a:t> de </a:t>
            </a:r>
            <a:r>
              <a:rPr lang="en" err="1">
                <a:latin typeface="Calibri"/>
                <a:ea typeface="Calibri"/>
                <a:cs typeface="Calibri"/>
              </a:rPr>
              <a:t>busqueda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avanzadoque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permita</a:t>
            </a:r>
            <a:r>
              <a:rPr lang="en" dirty="0">
                <a:latin typeface="Calibri"/>
                <a:ea typeface="Calibri"/>
                <a:cs typeface="Calibri"/>
              </a:rPr>
              <a:t> a </a:t>
            </a:r>
            <a:r>
              <a:rPr lang="en" err="1">
                <a:latin typeface="Calibri"/>
                <a:ea typeface="Calibri"/>
                <a:cs typeface="Calibri"/>
              </a:rPr>
              <a:t>los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usuarios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encontrar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rapidamente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productos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especificos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por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nombre</a:t>
            </a:r>
            <a:r>
              <a:rPr lang="en" dirty="0">
                <a:latin typeface="Calibri"/>
                <a:ea typeface="Calibri"/>
                <a:cs typeface="Calibri"/>
              </a:rPr>
              <a:t>, </a:t>
            </a:r>
            <a:r>
              <a:rPr lang="en" err="1">
                <a:latin typeface="Calibri"/>
                <a:ea typeface="Calibri"/>
                <a:cs typeface="Calibri"/>
              </a:rPr>
              <a:t>categoria</a:t>
            </a:r>
            <a:r>
              <a:rPr lang="en" dirty="0">
                <a:latin typeface="Calibri"/>
                <a:ea typeface="Calibri"/>
                <a:cs typeface="Calibri"/>
              </a:rPr>
              <a:t>, </a:t>
            </a:r>
            <a:r>
              <a:rPr lang="en" err="1">
                <a:latin typeface="Calibri"/>
                <a:ea typeface="Calibri"/>
                <a:cs typeface="Calibri"/>
              </a:rPr>
              <a:t>talla</a:t>
            </a:r>
            <a:r>
              <a:rPr lang="en" dirty="0">
                <a:latin typeface="Calibri"/>
                <a:ea typeface="Calibri"/>
                <a:cs typeface="Calibri"/>
              </a:rPr>
              <a:t> y </a:t>
            </a:r>
            <a:r>
              <a:rPr lang="en" err="1">
                <a:latin typeface="Calibri"/>
                <a:ea typeface="Calibri"/>
                <a:cs typeface="Calibri"/>
              </a:rPr>
              <a:t>estilo</a:t>
            </a:r>
            <a:r>
              <a:rPr lang="en" dirty="0">
                <a:latin typeface="Calibri"/>
                <a:ea typeface="Calibri"/>
                <a:cs typeface="Calibri"/>
              </a:rPr>
              <a:t>.</a:t>
            </a:r>
            <a:endParaRPr lang="en">
              <a:ea typeface="Calibri"/>
              <a:cs typeface="Calibri"/>
            </a:endParaRPr>
          </a:p>
          <a:p>
            <a:pPr marL="342900" indent="-342900">
              <a:buClr>
                <a:srgbClr val="38AA00"/>
              </a:buClr>
              <a:buAutoNum type="arabicPeriod"/>
            </a:pPr>
            <a:endParaRPr lang="en" dirty="0">
              <a:latin typeface="Calibri"/>
              <a:ea typeface="Calibri"/>
              <a:cs typeface="Calibri"/>
            </a:endParaRPr>
          </a:p>
          <a:p>
            <a:pPr marL="342900" indent="-342900">
              <a:buClr>
                <a:srgbClr val="38AA00"/>
              </a:buClr>
              <a:buAutoNum type="arabicPeriod"/>
            </a:pPr>
            <a:r>
              <a:rPr lang="en" err="1">
                <a:latin typeface="Calibri"/>
                <a:ea typeface="Calibri"/>
                <a:cs typeface="Calibri"/>
              </a:rPr>
              <a:t>Incorporar</a:t>
            </a:r>
            <a:r>
              <a:rPr lang="en" dirty="0">
                <a:latin typeface="Calibri"/>
                <a:ea typeface="Calibri"/>
                <a:cs typeface="Calibri"/>
              </a:rPr>
              <a:t> un </a:t>
            </a:r>
            <a:r>
              <a:rPr lang="en" err="1">
                <a:latin typeface="Calibri"/>
                <a:ea typeface="Calibri"/>
                <a:cs typeface="Calibri"/>
              </a:rPr>
              <a:t>carrito</a:t>
            </a:r>
            <a:r>
              <a:rPr lang="en" dirty="0">
                <a:latin typeface="Calibri"/>
                <a:ea typeface="Calibri"/>
                <a:cs typeface="Calibri"/>
              </a:rPr>
              <a:t> de </a:t>
            </a:r>
            <a:r>
              <a:rPr lang="en" err="1">
                <a:latin typeface="Calibri"/>
                <a:ea typeface="Calibri"/>
                <a:cs typeface="Calibri"/>
              </a:rPr>
              <a:t>compras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interactivo</a:t>
            </a:r>
            <a:r>
              <a:rPr lang="en" dirty="0">
                <a:latin typeface="Calibri"/>
                <a:ea typeface="Calibri"/>
                <a:cs typeface="Calibri"/>
              </a:rPr>
              <a:t> que </a:t>
            </a:r>
            <a:r>
              <a:rPr lang="en" err="1">
                <a:latin typeface="Calibri"/>
                <a:ea typeface="Calibri"/>
                <a:cs typeface="Calibri"/>
              </a:rPr>
              <a:t>faclite</a:t>
            </a:r>
            <a:r>
              <a:rPr lang="en" dirty="0">
                <a:latin typeface="Calibri"/>
                <a:ea typeface="Calibri"/>
                <a:cs typeface="Calibri"/>
              </a:rPr>
              <a:t> la </a:t>
            </a:r>
            <a:r>
              <a:rPr lang="en" err="1">
                <a:latin typeface="Calibri"/>
                <a:ea typeface="Calibri"/>
                <a:cs typeface="Calibri"/>
              </a:rPr>
              <a:t>seleccion</a:t>
            </a:r>
            <a:r>
              <a:rPr lang="en" dirty="0">
                <a:latin typeface="Calibri"/>
                <a:ea typeface="Calibri"/>
                <a:cs typeface="Calibri"/>
              </a:rPr>
              <a:t> de </a:t>
            </a:r>
            <a:r>
              <a:rPr lang="en" err="1">
                <a:latin typeface="Calibri"/>
                <a:ea typeface="Calibri"/>
                <a:cs typeface="Calibri"/>
              </a:rPr>
              <a:t>compras</a:t>
            </a:r>
            <a:r>
              <a:rPr lang="en" dirty="0">
                <a:latin typeface="Calibri"/>
                <a:ea typeface="Calibri"/>
                <a:cs typeface="Calibri"/>
              </a:rPr>
              <a:t> de multiples </a:t>
            </a:r>
            <a:r>
              <a:rPr lang="en" err="1">
                <a:latin typeface="Calibri"/>
                <a:ea typeface="Calibri"/>
                <a:cs typeface="Calibri"/>
              </a:rPr>
              <a:t>articulos</a:t>
            </a:r>
            <a:r>
              <a:rPr lang="en" dirty="0">
                <a:latin typeface="Calibri"/>
                <a:ea typeface="Calibri"/>
                <a:cs typeface="Calibri"/>
              </a:rPr>
              <a:t> de </a:t>
            </a:r>
            <a:r>
              <a:rPr lang="en" err="1">
                <a:latin typeface="Calibri"/>
                <a:ea typeface="Calibri"/>
                <a:cs typeface="Calibri"/>
              </a:rPr>
              <a:t>manera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conveniente</a:t>
            </a:r>
            <a:r>
              <a:rPr lang="en" dirty="0">
                <a:latin typeface="Calibri"/>
                <a:ea typeface="Calibri"/>
                <a:cs typeface="Calibri"/>
              </a:rPr>
              <a:t> para </a:t>
            </a:r>
            <a:r>
              <a:rPr lang="en" err="1">
                <a:latin typeface="Calibri"/>
                <a:ea typeface="Calibri"/>
                <a:cs typeface="Calibri"/>
              </a:rPr>
              <a:t>el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usuario</a:t>
            </a:r>
            <a:endParaRPr lang="en">
              <a:latin typeface="Calibri"/>
              <a:ea typeface="Calibri"/>
              <a:cs typeface="Calibri"/>
            </a:endParaRPr>
          </a:p>
          <a:p>
            <a:pPr marL="342900" indent="-342900">
              <a:buClr>
                <a:srgbClr val="38AA00"/>
              </a:buClr>
              <a:buAutoNum type="arabicPeriod"/>
            </a:pPr>
            <a:endParaRPr lang="en" dirty="0">
              <a:latin typeface="Calibri"/>
              <a:ea typeface="Calibri"/>
              <a:cs typeface="Calibri"/>
            </a:endParaRPr>
          </a:p>
          <a:p>
            <a:pPr marL="342900" indent="-342900">
              <a:buClr>
                <a:srgbClr val="38AA00"/>
              </a:buClr>
              <a:buAutoNum type="arabicPeriod"/>
            </a:pPr>
            <a:r>
              <a:rPr lang="en" err="1">
                <a:latin typeface="Calibri"/>
                <a:ea typeface="Calibri"/>
                <a:cs typeface="Calibri"/>
              </a:rPr>
              <a:t>Integrar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metodos</a:t>
            </a:r>
            <a:r>
              <a:rPr lang="en" dirty="0">
                <a:latin typeface="Calibri"/>
                <a:ea typeface="Calibri"/>
                <a:cs typeface="Calibri"/>
              </a:rPr>
              <a:t> de </a:t>
            </a:r>
            <a:r>
              <a:rPr lang="en" err="1">
                <a:latin typeface="Calibri"/>
                <a:ea typeface="Calibri"/>
                <a:cs typeface="Calibri"/>
              </a:rPr>
              <a:t>pago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como</a:t>
            </a:r>
            <a:r>
              <a:rPr lang="en" dirty="0">
                <a:latin typeface="Calibri"/>
                <a:ea typeface="Calibri"/>
                <a:cs typeface="Calibri"/>
              </a:rPr>
              <a:t> NEQUI, BANCOLOMBIA,DAVIPLATA Y PAYPAL, </a:t>
            </a:r>
            <a:r>
              <a:rPr lang="en" err="1">
                <a:latin typeface="Calibri"/>
                <a:ea typeface="Calibri"/>
                <a:cs typeface="Calibri"/>
              </a:rPr>
              <a:t>seguros</a:t>
            </a:r>
            <a:r>
              <a:rPr lang="en" dirty="0">
                <a:latin typeface="Calibri"/>
                <a:ea typeface="Calibri"/>
                <a:cs typeface="Calibri"/>
              </a:rPr>
              <a:t> y </a:t>
            </a:r>
            <a:r>
              <a:rPr lang="en" err="1">
                <a:latin typeface="Calibri"/>
                <a:ea typeface="Calibri"/>
                <a:cs typeface="Calibri"/>
              </a:rPr>
              <a:t>variados</a:t>
            </a:r>
            <a:r>
              <a:rPr lang="en" dirty="0">
                <a:latin typeface="Calibri"/>
                <a:ea typeface="Calibri"/>
                <a:cs typeface="Calibri"/>
              </a:rPr>
              <a:t> para </a:t>
            </a:r>
            <a:r>
              <a:rPr lang="en" err="1">
                <a:latin typeface="Calibri"/>
                <a:ea typeface="Calibri"/>
                <a:cs typeface="Calibri"/>
              </a:rPr>
              <a:t>grantizar</a:t>
            </a:r>
            <a:r>
              <a:rPr lang="en" dirty="0">
                <a:latin typeface="Calibri"/>
                <a:ea typeface="Calibri"/>
                <a:cs typeface="Calibri"/>
              </a:rPr>
              <a:t> la </a:t>
            </a:r>
            <a:r>
              <a:rPr lang="en" err="1">
                <a:latin typeface="Calibri"/>
                <a:ea typeface="Calibri"/>
                <a:cs typeface="Calibri"/>
              </a:rPr>
              <a:t>confianza</a:t>
            </a:r>
            <a:r>
              <a:rPr lang="en" dirty="0">
                <a:latin typeface="Calibri"/>
                <a:ea typeface="Calibri"/>
                <a:cs typeface="Calibri"/>
              </a:rPr>
              <a:t> y </a:t>
            </a:r>
            <a:r>
              <a:rPr lang="en" err="1">
                <a:latin typeface="Calibri"/>
                <a:ea typeface="Calibri"/>
                <a:cs typeface="Calibri"/>
              </a:rPr>
              <a:t>satisfaccion</a:t>
            </a:r>
            <a:r>
              <a:rPr lang="en" dirty="0">
                <a:latin typeface="Calibri"/>
                <a:ea typeface="Calibri"/>
                <a:cs typeface="Calibri"/>
              </a:rPr>
              <a:t> del </a:t>
            </a:r>
            <a:r>
              <a:rPr lang="en" err="1">
                <a:latin typeface="Calibri"/>
                <a:ea typeface="Calibri"/>
                <a:cs typeface="Calibri"/>
              </a:rPr>
              <a:t>cliente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durante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el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proceso</a:t>
            </a:r>
            <a:r>
              <a:rPr lang="en" dirty="0">
                <a:latin typeface="Calibri"/>
                <a:ea typeface="Calibri"/>
                <a:cs typeface="Calibri"/>
              </a:rPr>
              <a:t> de </a:t>
            </a:r>
            <a:r>
              <a:rPr lang="en" err="1">
                <a:latin typeface="Calibri"/>
                <a:ea typeface="Calibri"/>
                <a:cs typeface="Calibri"/>
              </a:rPr>
              <a:t>comprar</a:t>
            </a:r>
            <a:r>
              <a:rPr lang="en" dirty="0">
                <a:latin typeface="Calibri"/>
                <a:ea typeface="Calibri"/>
                <a:cs typeface="Calibri"/>
              </a:rPr>
              <a:t>.</a:t>
            </a:r>
          </a:p>
          <a:p>
            <a:pPr marL="342900" indent="-342900">
              <a:buClr>
                <a:srgbClr val="38AA00"/>
              </a:buClr>
              <a:buAutoNum type="arabicPeriod"/>
            </a:pPr>
            <a:endParaRPr lang="en" dirty="0">
              <a:latin typeface="Calibri"/>
              <a:ea typeface="Calibri"/>
              <a:cs typeface="Calibri"/>
            </a:endParaRPr>
          </a:p>
          <a:p>
            <a:pPr marL="342900" indent="-342900">
              <a:buClr>
                <a:srgbClr val="38AA00"/>
              </a:buClr>
              <a:buAutoNum type="arabicPeriod"/>
            </a:pPr>
            <a:r>
              <a:rPr lang="en" err="1">
                <a:latin typeface="Calibri"/>
                <a:ea typeface="Calibri"/>
                <a:cs typeface="Calibri"/>
              </a:rPr>
              <a:t>Implementar</a:t>
            </a:r>
            <a:r>
              <a:rPr lang="en" dirty="0">
                <a:latin typeface="Calibri"/>
                <a:ea typeface="Calibri"/>
                <a:cs typeface="Calibri"/>
              </a:rPr>
              <a:t> un </a:t>
            </a:r>
            <a:r>
              <a:rPr lang="en" err="1">
                <a:latin typeface="Calibri"/>
                <a:ea typeface="Calibri"/>
                <a:cs typeface="Calibri"/>
              </a:rPr>
              <a:t>sistemas</a:t>
            </a:r>
            <a:r>
              <a:rPr lang="en" dirty="0">
                <a:latin typeface="Calibri"/>
                <a:ea typeface="Calibri"/>
                <a:cs typeface="Calibri"/>
              </a:rPr>
              <a:t> de </a:t>
            </a:r>
            <a:r>
              <a:rPr lang="en" err="1">
                <a:latin typeface="Calibri"/>
                <a:ea typeface="Calibri"/>
                <a:cs typeface="Calibri"/>
              </a:rPr>
              <a:t>reseñas</a:t>
            </a:r>
            <a:r>
              <a:rPr lang="en" dirty="0">
                <a:latin typeface="Calibri"/>
                <a:ea typeface="Calibri"/>
                <a:cs typeface="Calibri"/>
              </a:rPr>
              <a:t> y </a:t>
            </a:r>
            <a:r>
              <a:rPr lang="en" err="1">
                <a:latin typeface="Calibri"/>
                <a:ea typeface="Calibri"/>
                <a:cs typeface="Calibri"/>
              </a:rPr>
              <a:t>valoracionespara</a:t>
            </a:r>
            <a:r>
              <a:rPr lang="en" dirty="0">
                <a:latin typeface="Calibri"/>
                <a:ea typeface="Calibri"/>
                <a:cs typeface="Calibri"/>
              </a:rPr>
              <a:t> que </a:t>
            </a:r>
            <a:r>
              <a:rPr lang="en" err="1">
                <a:latin typeface="Calibri"/>
                <a:ea typeface="Calibri"/>
                <a:cs typeface="Calibri"/>
              </a:rPr>
              <a:t>los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clientes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puedan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compartir</a:t>
            </a:r>
            <a:r>
              <a:rPr lang="en" dirty="0">
                <a:latin typeface="Calibri"/>
                <a:ea typeface="Calibri"/>
                <a:cs typeface="Calibri"/>
              </a:rPr>
              <a:t> sus </a:t>
            </a:r>
            <a:r>
              <a:rPr lang="en" err="1">
                <a:latin typeface="Calibri"/>
                <a:ea typeface="Calibri"/>
                <a:cs typeface="Calibri"/>
              </a:rPr>
              <a:t>opiniones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sobre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los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productos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adquiridos</a:t>
            </a:r>
            <a:r>
              <a:rPr lang="en" dirty="0">
                <a:latin typeface="Calibri"/>
                <a:ea typeface="Calibri"/>
                <a:cs typeface="Calibri"/>
              </a:rPr>
              <a:t>, </a:t>
            </a:r>
            <a:r>
              <a:rPr lang="en" err="1">
                <a:latin typeface="Calibri"/>
                <a:ea typeface="Calibri"/>
                <a:cs typeface="Calibri"/>
              </a:rPr>
              <a:t>mejorando</a:t>
            </a:r>
            <a:r>
              <a:rPr lang="en" dirty="0">
                <a:latin typeface="Calibri"/>
                <a:ea typeface="Calibri"/>
                <a:cs typeface="Calibri"/>
              </a:rPr>
              <a:t> la </a:t>
            </a:r>
            <a:r>
              <a:rPr lang="en" err="1">
                <a:latin typeface="Calibri"/>
                <a:ea typeface="Calibri"/>
                <a:cs typeface="Calibri"/>
              </a:rPr>
              <a:t>transparencia</a:t>
            </a:r>
            <a:r>
              <a:rPr lang="en" dirty="0">
                <a:latin typeface="Calibri"/>
                <a:ea typeface="Calibri"/>
                <a:cs typeface="Calibri"/>
              </a:rPr>
              <a:t> y </a:t>
            </a:r>
            <a:r>
              <a:rPr lang="en" err="1">
                <a:latin typeface="Calibri"/>
                <a:ea typeface="Calibri"/>
                <a:cs typeface="Calibri"/>
              </a:rPr>
              <a:t>confianza</a:t>
            </a:r>
            <a:r>
              <a:rPr lang="en" dirty="0">
                <a:latin typeface="Calibri"/>
                <a:ea typeface="Calibri"/>
                <a:cs typeface="Calibri"/>
              </a:rPr>
              <a:t> de la </a:t>
            </a:r>
            <a:r>
              <a:rPr lang="en" err="1">
                <a:latin typeface="Calibri"/>
                <a:ea typeface="Calibri"/>
                <a:cs typeface="Calibri"/>
              </a:rPr>
              <a:t>marca</a:t>
            </a:r>
            <a:r>
              <a:rPr lang="en" dirty="0">
                <a:latin typeface="Calibri"/>
                <a:ea typeface="Calibri"/>
                <a:cs typeface="Calibri"/>
              </a:rPr>
              <a:t>.</a:t>
            </a:r>
          </a:p>
          <a:p>
            <a:pPr marL="342900" indent="-342900">
              <a:buClr>
                <a:srgbClr val="38AA00"/>
              </a:buClr>
              <a:buAutoNum type="arabicPeriod"/>
            </a:pPr>
            <a:endParaRPr lang="en" dirty="0">
              <a:latin typeface="Calibri"/>
              <a:ea typeface="Calibri"/>
              <a:cs typeface="Calibri"/>
            </a:endParaRPr>
          </a:p>
          <a:p>
            <a:pPr marL="342900" indent="-342900">
              <a:buClr>
                <a:srgbClr val="38AA00"/>
              </a:buClr>
              <a:buAutoNum type="arabicPeriod"/>
            </a:pPr>
            <a:r>
              <a:rPr lang="en" err="1">
                <a:latin typeface="Calibri"/>
                <a:ea typeface="Calibri"/>
                <a:cs typeface="Calibri"/>
              </a:rPr>
              <a:t>Establecer</a:t>
            </a:r>
            <a:r>
              <a:rPr lang="en" dirty="0">
                <a:latin typeface="Calibri"/>
                <a:ea typeface="Calibri"/>
                <a:cs typeface="Calibri"/>
              </a:rPr>
              <a:t> un </a:t>
            </a:r>
            <a:r>
              <a:rPr lang="en" err="1">
                <a:latin typeface="Calibri"/>
                <a:ea typeface="Calibri"/>
                <a:cs typeface="Calibri"/>
              </a:rPr>
              <a:t>sistema</a:t>
            </a:r>
            <a:r>
              <a:rPr lang="en" dirty="0">
                <a:latin typeface="Calibri"/>
                <a:ea typeface="Calibri"/>
                <a:cs typeface="Calibri"/>
              </a:rPr>
              <a:t> de gestion de </a:t>
            </a:r>
            <a:r>
              <a:rPr lang="en" err="1">
                <a:latin typeface="Calibri"/>
                <a:ea typeface="Calibri"/>
                <a:cs typeface="Calibri"/>
              </a:rPr>
              <a:t>inventarioeficiente</a:t>
            </a:r>
            <a:r>
              <a:rPr lang="en" dirty="0">
                <a:latin typeface="Calibri"/>
                <a:ea typeface="Calibri"/>
                <a:cs typeface="Calibri"/>
              </a:rPr>
              <a:t> que </a:t>
            </a:r>
            <a:r>
              <a:rPr lang="en" err="1">
                <a:latin typeface="Calibri"/>
                <a:ea typeface="Calibri"/>
                <a:cs typeface="Calibri"/>
              </a:rPr>
              <a:t>garantice</a:t>
            </a:r>
            <a:r>
              <a:rPr lang="en" dirty="0">
                <a:latin typeface="Calibri"/>
                <a:ea typeface="Calibri"/>
                <a:cs typeface="Calibri"/>
              </a:rPr>
              <a:t> la </a:t>
            </a:r>
            <a:r>
              <a:rPr lang="en" err="1">
                <a:latin typeface="Calibri"/>
                <a:ea typeface="Calibri"/>
                <a:cs typeface="Calibri"/>
              </a:rPr>
              <a:t>disponibilidad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precisa</a:t>
            </a:r>
            <a:r>
              <a:rPr lang="en" dirty="0">
                <a:latin typeface="Calibri"/>
                <a:ea typeface="Calibri"/>
                <a:cs typeface="Calibri"/>
              </a:rPr>
              <a:t> de </a:t>
            </a:r>
            <a:r>
              <a:rPr lang="en" err="1">
                <a:latin typeface="Calibri"/>
                <a:ea typeface="Calibri"/>
                <a:cs typeface="Calibri"/>
              </a:rPr>
              <a:t>productos</a:t>
            </a:r>
            <a:r>
              <a:rPr lang="en" dirty="0">
                <a:latin typeface="Calibri"/>
                <a:ea typeface="Calibri"/>
                <a:cs typeface="Calibri"/>
              </a:rPr>
              <a:t> y </a:t>
            </a:r>
            <a:r>
              <a:rPr lang="en" err="1">
                <a:latin typeface="Calibri"/>
                <a:ea typeface="Calibri"/>
                <a:cs typeface="Calibri"/>
              </a:rPr>
              <a:t>actualzaciones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en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tiempo</a:t>
            </a:r>
            <a:r>
              <a:rPr lang="en" dirty="0">
                <a:latin typeface="Calibri"/>
                <a:ea typeface="Calibri"/>
                <a:cs typeface="Calibri"/>
              </a:rPr>
              <a:t> real de las </a:t>
            </a:r>
            <a:r>
              <a:rPr lang="en" err="1">
                <a:latin typeface="Calibri"/>
                <a:ea typeface="Calibri"/>
                <a:cs typeface="Calibri"/>
              </a:rPr>
              <a:t>existencias</a:t>
            </a:r>
            <a:endParaRPr lang="en">
              <a:latin typeface="Calibri"/>
              <a:ea typeface="Calibri"/>
              <a:cs typeface="Calibri"/>
            </a:endParaRPr>
          </a:p>
          <a:p>
            <a:pPr marL="342900" indent="-342900">
              <a:buClr>
                <a:srgbClr val="38AA00"/>
              </a:buClr>
              <a:buAutoNum type="arabicPeriod"/>
            </a:pPr>
            <a:endParaRPr lang="en" dirty="0">
              <a:latin typeface="Calibri"/>
              <a:ea typeface="Calibri"/>
              <a:cs typeface="Calibri"/>
            </a:endParaRPr>
          </a:p>
          <a:p>
            <a:pPr marL="342900" indent="-342900">
              <a:buClr>
                <a:srgbClr val="38AA00"/>
              </a:buClr>
              <a:buAutoNum type="arabicPeriod"/>
            </a:pPr>
            <a:r>
              <a:rPr lang="en" err="1">
                <a:latin typeface="Calibri"/>
                <a:ea typeface="Calibri"/>
                <a:cs typeface="Calibri"/>
              </a:rPr>
              <a:t>Mantener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una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constante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actualizacion</a:t>
            </a:r>
            <a:r>
              <a:rPr lang="en" dirty="0">
                <a:latin typeface="Calibri"/>
                <a:ea typeface="Calibri"/>
                <a:cs typeface="Calibri"/>
              </a:rPr>
              <a:t> de la </a:t>
            </a:r>
            <a:r>
              <a:rPr lang="en" err="1">
                <a:latin typeface="Calibri"/>
                <a:ea typeface="Calibri"/>
                <a:cs typeface="Calibri"/>
              </a:rPr>
              <a:t>plataforma</a:t>
            </a:r>
            <a:r>
              <a:rPr lang="en" dirty="0">
                <a:latin typeface="Calibri"/>
                <a:ea typeface="Calibri"/>
                <a:cs typeface="Calibri"/>
              </a:rPr>
              <a:t> para </a:t>
            </a:r>
            <a:r>
              <a:rPr lang="en" err="1">
                <a:latin typeface="Calibri"/>
                <a:ea typeface="Calibri"/>
                <a:cs typeface="Calibri"/>
              </a:rPr>
              <a:t>mejor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experiencia</a:t>
            </a:r>
            <a:r>
              <a:rPr lang="en" dirty="0">
                <a:latin typeface="Calibri"/>
                <a:ea typeface="Calibri"/>
                <a:cs typeface="Calibri"/>
              </a:rPr>
              <a:t> de </a:t>
            </a:r>
            <a:r>
              <a:rPr lang="en" err="1">
                <a:latin typeface="Calibri"/>
                <a:ea typeface="Calibri"/>
                <a:cs typeface="Calibri"/>
              </a:rPr>
              <a:t>los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usuarios</a:t>
            </a:r>
            <a:endParaRPr lang="en">
              <a:latin typeface="Calibri"/>
              <a:ea typeface="Calibri"/>
              <a:cs typeface="Calibri"/>
            </a:endParaRPr>
          </a:p>
          <a:p>
            <a:pPr marL="342900" indent="-342900">
              <a:buClr>
                <a:srgbClr val="38AA00"/>
              </a:buClr>
              <a:buAutoNum type="arabicPeriod"/>
            </a:pPr>
            <a:endParaRPr lang="en" sz="1500" dirty="0">
              <a:latin typeface="Calibri"/>
              <a:ea typeface="Calibri"/>
              <a:cs typeface="Calibri"/>
            </a:endParaRPr>
          </a:p>
          <a:p>
            <a:pPr marL="342900" indent="-342900">
              <a:buClr>
                <a:srgbClr val="38AA00"/>
              </a:buClr>
              <a:buAutoNum type="arabicPeriod"/>
            </a:pPr>
            <a:endParaRPr lang="en" sz="1500" dirty="0">
              <a:latin typeface="Calibri"/>
              <a:ea typeface="Calibri"/>
              <a:cs typeface="Calibri"/>
            </a:endParaRPr>
          </a:p>
          <a:p>
            <a:pPr marL="342900" indent="-342900">
              <a:buClr>
                <a:srgbClr val="38AA00"/>
              </a:buClr>
              <a:buAutoNum type="arabicPeriod"/>
            </a:pPr>
            <a:endParaRPr lang="en" sz="1500" dirty="0">
              <a:latin typeface="Calibri"/>
              <a:ea typeface="Calibri"/>
              <a:cs typeface="Calibri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69DD18A-AB54-34AC-A662-0BDC60B050FF}"/>
              </a:ext>
            </a:extLst>
          </p:cNvPr>
          <p:cNvCxnSpPr>
            <a:cxnSpLocks/>
          </p:cNvCxnSpPr>
          <p:nvPr/>
        </p:nvCxnSpPr>
        <p:spPr>
          <a:xfrm>
            <a:off x="461878" y="623315"/>
            <a:ext cx="1425934" cy="0"/>
          </a:xfrm>
          <a:prstGeom prst="line">
            <a:avLst/>
          </a:prstGeom>
          <a:ln w="12700">
            <a:solidFill>
              <a:srgbClr val="4D4D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000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FEF253-53C4-B5FA-07C7-0B039B14F52F}"/>
              </a:ext>
            </a:extLst>
          </p:cNvPr>
          <p:cNvSpPr txBox="1"/>
          <p:nvPr/>
        </p:nvSpPr>
        <p:spPr>
          <a:xfrm>
            <a:off x="2605365" y="440235"/>
            <a:ext cx="6972198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dirty="0">
                <a:solidFill>
                  <a:srgbClr val="4D4D4C"/>
                </a:solidFill>
                <a:latin typeface="WORK SANS BOLD ROMAN"/>
              </a:rPr>
              <a:t>Planteamiento del Problema</a:t>
            </a:r>
            <a:endParaRPr kumimoji="0" lang="es-CO" sz="7200" b="1" u="none" strike="noStrike" kern="1200" cap="none" spc="0" normalizeH="0" baseline="0" noProof="0" dirty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E0C963B-97B4-4F66-1B49-0B47BC7F0F1A}"/>
              </a:ext>
            </a:extLst>
          </p:cNvPr>
          <p:cNvCxnSpPr>
            <a:cxnSpLocks/>
          </p:cNvCxnSpPr>
          <p:nvPr/>
        </p:nvCxnSpPr>
        <p:spPr>
          <a:xfrm>
            <a:off x="4972228" y="2720465"/>
            <a:ext cx="2247544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9388A4DF-720D-E501-986E-D50B788D2F61}"/>
              </a:ext>
            </a:extLst>
          </p:cNvPr>
          <p:cNvSpPr txBox="1"/>
          <p:nvPr/>
        </p:nvSpPr>
        <p:spPr>
          <a:xfrm>
            <a:off x="972020" y="2794397"/>
            <a:ext cx="10263757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" sz="2000" dirty="0">
                <a:latin typeface="Work Sans Medium Roman"/>
                <a:ea typeface="+mn-lt"/>
                <a:cs typeface="+mn-lt"/>
              </a:rPr>
              <a:t>El </a:t>
            </a:r>
            <a:r>
              <a:rPr lang="en" sz="2000" err="1">
                <a:latin typeface="Work Sans Medium Roman"/>
                <a:ea typeface="+mn-lt"/>
                <a:cs typeface="+mn-lt"/>
              </a:rPr>
              <a:t>contexto</a:t>
            </a:r>
            <a:r>
              <a:rPr lang="en" sz="2000" dirty="0">
                <a:latin typeface="Work Sans Medium Roman"/>
                <a:ea typeface="+mn-lt"/>
                <a:cs typeface="+mn-lt"/>
              </a:rPr>
              <a:t> actual del </a:t>
            </a:r>
            <a:r>
              <a:rPr lang="en" sz="2000" err="1">
                <a:latin typeface="Work Sans Medium Roman"/>
                <a:ea typeface="+mn-lt"/>
                <a:cs typeface="+mn-lt"/>
              </a:rPr>
              <a:t>aumento</a:t>
            </a:r>
            <a:r>
              <a:rPr lang="en" sz="2000" dirty="0">
                <a:latin typeface="Work Sans Medium Roman"/>
                <a:ea typeface="+mn-lt"/>
                <a:cs typeface="+mn-lt"/>
              </a:rPr>
              <a:t> de las </a:t>
            </a:r>
            <a:r>
              <a:rPr lang="en" sz="2000" err="1">
                <a:latin typeface="Work Sans Medium Roman"/>
                <a:ea typeface="+mn-lt"/>
                <a:cs typeface="+mn-lt"/>
              </a:rPr>
              <a:t>compras</a:t>
            </a:r>
            <a:r>
              <a:rPr lang="en" sz="2000" dirty="0">
                <a:latin typeface="Work Sans Medium Roman"/>
                <a:ea typeface="+mn-lt"/>
                <a:cs typeface="+mn-lt"/>
              </a:rPr>
              <a:t> </a:t>
            </a:r>
            <a:r>
              <a:rPr lang="en" sz="2000" err="1">
                <a:latin typeface="Work Sans Medium Roman"/>
                <a:ea typeface="+mn-lt"/>
                <a:cs typeface="+mn-lt"/>
              </a:rPr>
              <a:t>en</a:t>
            </a:r>
            <a:r>
              <a:rPr lang="en" sz="2000" dirty="0">
                <a:latin typeface="Work Sans Medium Roman"/>
                <a:ea typeface="+mn-lt"/>
                <a:cs typeface="+mn-lt"/>
              </a:rPr>
              <a:t> </a:t>
            </a:r>
            <a:r>
              <a:rPr lang="en" sz="2000" err="1">
                <a:latin typeface="Work Sans Medium Roman"/>
                <a:ea typeface="+mn-lt"/>
                <a:cs typeface="+mn-lt"/>
              </a:rPr>
              <a:t>linea</a:t>
            </a:r>
            <a:r>
              <a:rPr lang="en" sz="2000" dirty="0">
                <a:latin typeface="Work Sans Medium Roman"/>
                <a:ea typeface="+mn-lt"/>
                <a:cs typeface="+mn-lt"/>
              </a:rPr>
              <a:t> a </a:t>
            </a:r>
            <a:r>
              <a:rPr lang="en" sz="2000" err="1">
                <a:latin typeface="Work Sans Medium Roman"/>
                <a:ea typeface="+mn-lt"/>
                <a:cs typeface="+mn-lt"/>
              </a:rPr>
              <a:t>impactado</a:t>
            </a:r>
            <a:r>
              <a:rPr lang="en" sz="2000" dirty="0">
                <a:latin typeface="Work Sans Medium Roman"/>
                <a:ea typeface="+mn-lt"/>
                <a:cs typeface="+mn-lt"/>
              </a:rPr>
              <a:t> </a:t>
            </a:r>
            <a:r>
              <a:rPr lang="en" sz="2000" err="1">
                <a:latin typeface="Work Sans Medium Roman"/>
                <a:ea typeface="+mn-lt"/>
                <a:cs typeface="+mn-lt"/>
              </a:rPr>
              <a:t>el</a:t>
            </a:r>
            <a:r>
              <a:rPr lang="en" sz="2000" dirty="0">
                <a:latin typeface="Work Sans Medium Roman"/>
                <a:ea typeface="+mn-lt"/>
                <a:cs typeface="+mn-lt"/>
              </a:rPr>
              <a:t> sector de las </a:t>
            </a:r>
            <a:r>
              <a:rPr lang="en" sz="2000" err="1">
                <a:latin typeface="Work Sans Medium Roman"/>
                <a:ea typeface="+mn-lt"/>
                <a:cs typeface="+mn-lt"/>
              </a:rPr>
              <a:t>compras</a:t>
            </a:r>
            <a:endParaRPr lang="en" sz="2000" dirty="0">
              <a:latin typeface="Work Sans Medium Roman"/>
              <a:ea typeface="+mn-lt"/>
              <a:cs typeface="+mn-lt"/>
            </a:endParaRPr>
          </a:p>
          <a:p>
            <a:pPr algn="ctr">
              <a:defRPr/>
            </a:pPr>
            <a:r>
              <a:rPr lang="en" sz="2000" err="1">
                <a:latin typeface="Work Sans Medium Roman"/>
                <a:ea typeface="+mn-lt"/>
                <a:cs typeface="+mn-lt"/>
              </a:rPr>
              <a:t>Generando</a:t>
            </a:r>
            <a:r>
              <a:rPr lang="en" sz="2000" dirty="0">
                <a:latin typeface="Work Sans Medium Roman"/>
                <a:ea typeface="+mn-lt"/>
                <a:cs typeface="+mn-lt"/>
              </a:rPr>
              <a:t> la </a:t>
            </a:r>
            <a:r>
              <a:rPr lang="en" sz="2000" err="1">
                <a:latin typeface="Work Sans Medium Roman"/>
                <a:ea typeface="+mn-lt"/>
                <a:cs typeface="+mn-lt"/>
              </a:rPr>
              <a:t>necesidad</a:t>
            </a:r>
            <a:r>
              <a:rPr lang="en" sz="2000" dirty="0">
                <a:latin typeface="Work Sans Medium Roman"/>
                <a:ea typeface="+mn-lt"/>
                <a:cs typeface="+mn-lt"/>
              </a:rPr>
              <a:t> de </a:t>
            </a:r>
            <a:r>
              <a:rPr lang="en" sz="2000" err="1">
                <a:latin typeface="Work Sans Medium Roman"/>
                <a:ea typeface="+mn-lt"/>
                <a:cs typeface="+mn-lt"/>
              </a:rPr>
              <a:t>plataformas</a:t>
            </a:r>
            <a:r>
              <a:rPr lang="en" sz="2000" dirty="0">
                <a:latin typeface="Work Sans Medium Roman"/>
                <a:ea typeface="+mn-lt"/>
                <a:cs typeface="+mn-lt"/>
              </a:rPr>
              <a:t> de </a:t>
            </a:r>
            <a:r>
              <a:rPr lang="en" sz="2000" err="1">
                <a:latin typeface="Work Sans Medium Roman"/>
                <a:ea typeface="+mn-lt"/>
                <a:cs typeface="+mn-lt"/>
              </a:rPr>
              <a:t>comercio</a:t>
            </a:r>
            <a:r>
              <a:rPr lang="en" sz="2000" dirty="0">
                <a:latin typeface="Work Sans Medium Roman"/>
                <a:ea typeface="+mn-lt"/>
                <a:cs typeface="+mn-lt"/>
              </a:rPr>
              <a:t> digital que </a:t>
            </a:r>
            <a:r>
              <a:rPr lang="en" sz="2000" err="1">
                <a:latin typeface="Work Sans Medium Roman"/>
                <a:ea typeface="+mn-lt"/>
                <a:cs typeface="+mn-lt"/>
              </a:rPr>
              <a:t>cumplan</a:t>
            </a:r>
            <a:r>
              <a:rPr lang="en" sz="2000" dirty="0">
                <a:latin typeface="Work Sans Medium Roman"/>
                <a:ea typeface="+mn-lt"/>
                <a:cs typeface="+mn-lt"/>
              </a:rPr>
              <a:t> con las </a:t>
            </a:r>
            <a:r>
              <a:rPr lang="en" sz="2000" err="1">
                <a:latin typeface="Work Sans Medium Roman"/>
                <a:ea typeface="+mn-lt"/>
                <a:cs typeface="+mn-lt"/>
              </a:rPr>
              <a:t>espectativas</a:t>
            </a:r>
            <a:r>
              <a:rPr lang="en" sz="2000" dirty="0">
                <a:latin typeface="Work Sans Medium Roman"/>
                <a:ea typeface="+mn-lt"/>
                <a:cs typeface="+mn-lt"/>
              </a:rPr>
              <a:t> </a:t>
            </a:r>
          </a:p>
          <a:p>
            <a:pPr algn="ctr">
              <a:defRPr/>
            </a:pPr>
            <a:r>
              <a:rPr lang="en" sz="2000" dirty="0">
                <a:latin typeface="Work Sans Medium Roman"/>
                <a:ea typeface="+mn-lt"/>
                <a:cs typeface="+mn-lt"/>
              </a:rPr>
              <a:t>De </a:t>
            </a:r>
            <a:r>
              <a:rPr lang="en" sz="2000" err="1">
                <a:latin typeface="Work Sans Medium Roman"/>
                <a:ea typeface="+mn-lt"/>
                <a:cs typeface="+mn-lt"/>
              </a:rPr>
              <a:t>los</a:t>
            </a:r>
            <a:r>
              <a:rPr lang="en" sz="2000" dirty="0">
                <a:latin typeface="Work Sans Medium Roman"/>
                <a:ea typeface="+mn-lt"/>
                <a:cs typeface="+mn-lt"/>
              </a:rPr>
              <a:t> </a:t>
            </a:r>
            <a:r>
              <a:rPr lang="en" sz="2000" err="1">
                <a:latin typeface="Work Sans Medium Roman"/>
                <a:ea typeface="+mn-lt"/>
                <a:cs typeface="+mn-lt"/>
              </a:rPr>
              <a:t>clientes</a:t>
            </a:r>
            <a:r>
              <a:rPr lang="en" sz="2000" dirty="0">
                <a:latin typeface="Work Sans Medium Roman"/>
                <a:ea typeface="+mn-lt"/>
                <a:cs typeface="+mn-lt"/>
              </a:rPr>
              <a:t> </a:t>
            </a:r>
            <a:r>
              <a:rPr lang="en" sz="2000" err="1">
                <a:latin typeface="Work Sans Medium Roman"/>
                <a:ea typeface="+mn-lt"/>
                <a:cs typeface="+mn-lt"/>
              </a:rPr>
              <a:t>en</a:t>
            </a:r>
            <a:r>
              <a:rPr lang="en" sz="2000" dirty="0">
                <a:latin typeface="Work Sans Medium Roman"/>
                <a:ea typeface="+mn-lt"/>
                <a:cs typeface="+mn-lt"/>
              </a:rPr>
              <a:t> un mercado </a:t>
            </a:r>
            <a:r>
              <a:rPr lang="en" sz="2000" err="1">
                <a:latin typeface="Work Sans Medium Roman"/>
                <a:ea typeface="+mn-lt"/>
                <a:cs typeface="+mn-lt"/>
              </a:rPr>
              <a:t>competitivo</a:t>
            </a:r>
            <a:r>
              <a:rPr lang="en" sz="2000" dirty="0">
                <a:latin typeface="Work Sans Medium Roman"/>
                <a:ea typeface="+mn-lt"/>
                <a:cs typeface="+mn-lt"/>
              </a:rPr>
              <a:t>."Stay in Style" </a:t>
            </a:r>
            <a:r>
              <a:rPr lang="en" sz="2000" err="1">
                <a:latin typeface="Work Sans Medium Roman"/>
                <a:ea typeface="+mn-lt"/>
                <a:cs typeface="+mn-lt"/>
              </a:rPr>
              <a:t>busca</a:t>
            </a:r>
            <a:r>
              <a:rPr lang="en" sz="2000" dirty="0">
                <a:latin typeface="Work Sans Medium Roman"/>
                <a:ea typeface="+mn-lt"/>
                <a:cs typeface="+mn-lt"/>
              </a:rPr>
              <a:t> </a:t>
            </a:r>
            <a:r>
              <a:rPr lang="en" sz="2000" err="1">
                <a:latin typeface="Work Sans Medium Roman"/>
                <a:ea typeface="+mn-lt"/>
                <a:cs typeface="+mn-lt"/>
              </a:rPr>
              <a:t>crear</a:t>
            </a:r>
            <a:r>
              <a:rPr lang="en" sz="2000" dirty="0">
                <a:latin typeface="Work Sans Medium Roman"/>
                <a:ea typeface="+mn-lt"/>
                <a:cs typeface="+mn-lt"/>
              </a:rPr>
              <a:t> </a:t>
            </a:r>
            <a:r>
              <a:rPr lang="en" sz="2000" err="1">
                <a:latin typeface="Work Sans Medium Roman"/>
                <a:ea typeface="+mn-lt"/>
                <a:cs typeface="+mn-lt"/>
              </a:rPr>
              <a:t>una</a:t>
            </a:r>
            <a:r>
              <a:rPr lang="en" sz="2000" dirty="0">
                <a:latin typeface="Work Sans Medium Roman"/>
                <a:ea typeface="+mn-lt"/>
                <a:cs typeface="+mn-lt"/>
              </a:rPr>
              <a:t> </a:t>
            </a:r>
            <a:r>
              <a:rPr lang="en" sz="2000" err="1">
                <a:latin typeface="Work Sans Medium Roman"/>
                <a:ea typeface="+mn-lt"/>
                <a:cs typeface="+mn-lt"/>
              </a:rPr>
              <a:t>pagina</a:t>
            </a:r>
            <a:r>
              <a:rPr lang="en" sz="2000" dirty="0">
                <a:latin typeface="Work Sans Medium Roman"/>
                <a:ea typeface="+mn-lt"/>
                <a:cs typeface="+mn-lt"/>
              </a:rPr>
              <a:t> web de </a:t>
            </a:r>
            <a:r>
              <a:rPr lang="en" sz="2000" err="1">
                <a:latin typeface="Work Sans Medium Roman"/>
                <a:ea typeface="+mn-lt"/>
                <a:cs typeface="+mn-lt"/>
              </a:rPr>
              <a:t>venta</a:t>
            </a:r>
            <a:r>
              <a:rPr lang="en" sz="2000" dirty="0">
                <a:latin typeface="Work Sans Medium Roman"/>
                <a:ea typeface="+mn-lt"/>
                <a:cs typeface="+mn-lt"/>
              </a:rPr>
              <a:t> de</a:t>
            </a:r>
          </a:p>
          <a:p>
            <a:pPr algn="ctr">
              <a:defRPr/>
            </a:pPr>
            <a:r>
              <a:rPr lang="en" sz="2000" err="1">
                <a:latin typeface="Work Sans Medium Roman"/>
                <a:ea typeface="+mn-lt"/>
                <a:cs typeface="+mn-lt"/>
              </a:rPr>
              <a:t>ropa</a:t>
            </a:r>
            <a:r>
              <a:rPr lang="en" sz="2000" dirty="0">
                <a:latin typeface="Work Sans Medium Roman"/>
                <a:ea typeface="+mn-lt"/>
                <a:cs typeface="+mn-lt"/>
              </a:rPr>
              <a:t> que </a:t>
            </a:r>
            <a:r>
              <a:rPr lang="en" sz="2000" err="1">
                <a:latin typeface="Work Sans Medium Roman"/>
                <a:ea typeface="+mn-lt"/>
                <a:cs typeface="+mn-lt"/>
              </a:rPr>
              <a:t>brinde</a:t>
            </a:r>
            <a:r>
              <a:rPr lang="en" sz="2000" dirty="0">
                <a:latin typeface="Work Sans Medium Roman"/>
                <a:ea typeface="+mn-lt"/>
                <a:cs typeface="+mn-lt"/>
              </a:rPr>
              <a:t> </a:t>
            </a:r>
            <a:r>
              <a:rPr lang="en" sz="2000" err="1">
                <a:latin typeface="Work Sans Medium Roman"/>
                <a:ea typeface="+mn-lt"/>
                <a:cs typeface="+mn-lt"/>
              </a:rPr>
              <a:t>una</a:t>
            </a:r>
            <a:r>
              <a:rPr lang="en" sz="2000" dirty="0">
                <a:latin typeface="Work Sans Medium Roman"/>
                <a:ea typeface="+mn-lt"/>
                <a:cs typeface="+mn-lt"/>
              </a:rPr>
              <a:t> </a:t>
            </a:r>
            <a:r>
              <a:rPr lang="en" sz="2000" err="1">
                <a:latin typeface="Work Sans Medium Roman"/>
                <a:ea typeface="+mn-lt"/>
                <a:cs typeface="+mn-lt"/>
              </a:rPr>
              <a:t>experiencia</a:t>
            </a:r>
            <a:r>
              <a:rPr lang="en" sz="2000" dirty="0">
                <a:latin typeface="Work Sans Medium Roman"/>
                <a:ea typeface="+mn-lt"/>
                <a:cs typeface="+mn-lt"/>
              </a:rPr>
              <a:t> de </a:t>
            </a:r>
            <a:r>
              <a:rPr lang="en" sz="2000" err="1">
                <a:latin typeface="Work Sans Medium Roman"/>
                <a:ea typeface="+mn-lt"/>
                <a:cs typeface="+mn-lt"/>
              </a:rPr>
              <a:t>compra</a:t>
            </a:r>
            <a:r>
              <a:rPr lang="en" sz="2000" dirty="0">
                <a:latin typeface="Work Sans Medium Roman"/>
                <a:ea typeface="+mn-lt"/>
                <a:cs typeface="+mn-lt"/>
              </a:rPr>
              <a:t> </a:t>
            </a:r>
            <a:r>
              <a:rPr lang="en" sz="2000" err="1">
                <a:latin typeface="Work Sans Medium Roman"/>
                <a:ea typeface="+mn-lt"/>
                <a:cs typeface="+mn-lt"/>
              </a:rPr>
              <a:t>fluida</a:t>
            </a:r>
            <a:r>
              <a:rPr lang="en" sz="2000" dirty="0">
                <a:latin typeface="Work Sans Medium Roman"/>
                <a:ea typeface="+mn-lt"/>
                <a:cs typeface="+mn-lt"/>
              </a:rPr>
              <a:t>, </a:t>
            </a:r>
            <a:r>
              <a:rPr lang="en" sz="2000" err="1">
                <a:latin typeface="Work Sans Medium Roman"/>
                <a:ea typeface="+mn-lt"/>
                <a:cs typeface="+mn-lt"/>
              </a:rPr>
              <a:t>segura</a:t>
            </a:r>
            <a:r>
              <a:rPr lang="en" sz="2000" dirty="0">
                <a:latin typeface="Work Sans Medium Roman"/>
                <a:ea typeface="+mn-lt"/>
                <a:cs typeface="+mn-lt"/>
              </a:rPr>
              <a:t> y </a:t>
            </a:r>
            <a:r>
              <a:rPr lang="en" sz="2000" err="1">
                <a:latin typeface="Work Sans Medium Roman"/>
                <a:ea typeface="+mn-lt"/>
                <a:cs typeface="+mn-lt"/>
              </a:rPr>
              <a:t>confiable</a:t>
            </a:r>
            <a:r>
              <a:rPr lang="en" sz="2000" dirty="0">
                <a:latin typeface="Work Sans Medium Roman"/>
                <a:ea typeface="+mn-lt"/>
                <a:cs typeface="+mn-lt"/>
              </a:rPr>
              <a:t> para hombres y </a:t>
            </a:r>
            <a:r>
              <a:rPr lang="en" sz="2000" err="1">
                <a:latin typeface="Work Sans Medium Roman"/>
                <a:ea typeface="+mn-lt"/>
                <a:cs typeface="+mn-lt"/>
              </a:rPr>
              <a:t>mujeres</a:t>
            </a:r>
            <a:r>
              <a:rPr lang="en" sz="2000" dirty="0">
                <a:latin typeface="Work Sans Medium Roman"/>
                <a:ea typeface="+mn-lt"/>
                <a:cs typeface="+mn-lt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3391074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FEF253-53C4-B5FA-07C7-0B039B14F52F}"/>
              </a:ext>
            </a:extLst>
          </p:cNvPr>
          <p:cNvSpPr txBox="1"/>
          <p:nvPr/>
        </p:nvSpPr>
        <p:spPr>
          <a:xfrm>
            <a:off x="2605365" y="2266160"/>
            <a:ext cx="697219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dirty="0">
                <a:solidFill>
                  <a:srgbClr val="4D4D4C"/>
                </a:solidFill>
                <a:latin typeface="WORK SANS BOLD ROMAN"/>
              </a:rPr>
              <a:t>Pregunta Problema</a:t>
            </a:r>
            <a:endParaRPr kumimoji="0" lang="es-CO" sz="7200" b="1" u="none" strike="noStrike" kern="1200" cap="none" spc="0" normalizeH="0" baseline="0" noProof="0" dirty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E0C963B-97B4-4F66-1B49-0B47BC7F0F1A}"/>
              </a:ext>
            </a:extLst>
          </p:cNvPr>
          <p:cNvCxnSpPr>
            <a:cxnSpLocks/>
          </p:cNvCxnSpPr>
          <p:nvPr/>
        </p:nvCxnSpPr>
        <p:spPr>
          <a:xfrm>
            <a:off x="4972228" y="3324314"/>
            <a:ext cx="2247544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9388A4DF-720D-E501-986E-D50B788D2F61}"/>
              </a:ext>
            </a:extLst>
          </p:cNvPr>
          <p:cNvSpPr txBox="1"/>
          <p:nvPr/>
        </p:nvSpPr>
        <p:spPr>
          <a:xfrm>
            <a:off x="2323491" y="3427001"/>
            <a:ext cx="754643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" dirty="0">
                <a:latin typeface="Work Sans Medium Roman"/>
                <a:ea typeface="Calibri"/>
                <a:cs typeface="Calibri"/>
              </a:rPr>
              <a:t>¿Como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creamos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una</a:t>
            </a:r>
            <a:r>
              <a:rPr lang="en" dirty="0">
                <a:latin typeface="Work Sans Medium Roman"/>
                <a:ea typeface="Calibri"/>
                <a:cs typeface="Calibri"/>
              </a:rPr>
              <a:t> tienda virtual para "Stay in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Stayle</a:t>
            </a:r>
            <a:r>
              <a:rPr lang="en" dirty="0">
                <a:latin typeface="Work Sans Medium Roman"/>
                <a:ea typeface="Calibri"/>
                <a:cs typeface="Calibri"/>
              </a:rPr>
              <a:t>" que sea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facil</a:t>
            </a:r>
            <a:r>
              <a:rPr lang="en" dirty="0">
                <a:latin typeface="Work Sans Medium Roman"/>
                <a:ea typeface="Calibri"/>
                <a:cs typeface="Calibri"/>
              </a:rPr>
              <a:t> de usar y</a:t>
            </a:r>
          </a:p>
          <a:p>
            <a:pPr algn="ctr">
              <a:defRPr/>
            </a:pPr>
            <a:r>
              <a:rPr lang="en" dirty="0" err="1">
                <a:latin typeface="Work Sans Medium Roman"/>
                <a:ea typeface="Calibri"/>
                <a:cs typeface="Calibri"/>
              </a:rPr>
              <a:t>seguro</a:t>
            </a:r>
            <a:r>
              <a:rPr lang="en" dirty="0">
                <a:latin typeface="Work Sans Medium Roman"/>
                <a:ea typeface="Calibri"/>
                <a:cs typeface="Calibri"/>
              </a:rPr>
              <a:t> para que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los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clientes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compren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ropa</a:t>
            </a:r>
            <a:r>
              <a:rPr lang="en" dirty="0">
                <a:latin typeface="Work Sans Medium Roman"/>
                <a:ea typeface="Calibri"/>
                <a:cs typeface="Calibri"/>
              </a:rPr>
              <a:t> para hombre y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mujeres</a:t>
            </a:r>
            <a:r>
              <a:rPr lang="en" dirty="0">
                <a:latin typeface="Work Sans Medium Roman"/>
                <a:ea typeface="Calibri"/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02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FEF253-53C4-B5FA-07C7-0B039B14F52F}"/>
              </a:ext>
            </a:extLst>
          </p:cNvPr>
          <p:cNvSpPr txBox="1"/>
          <p:nvPr/>
        </p:nvSpPr>
        <p:spPr>
          <a:xfrm>
            <a:off x="2332195" y="1317254"/>
            <a:ext cx="753291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dirty="0">
                <a:solidFill>
                  <a:srgbClr val="4D4D4C"/>
                </a:solidFill>
                <a:latin typeface="WORK SANS BOLD ROMAN"/>
              </a:rPr>
              <a:t>Alcance del Proyecto</a:t>
            </a:r>
            <a:endParaRPr lang="es-CO" sz="6000" b="1" u="none" strike="noStrike" kern="1200" cap="none" spc="0" normalizeH="0" baseline="0" noProof="0" dirty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E0C963B-97B4-4F66-1B49-0B47BC7F0F1A}"/>
              </a:ext>
            </a:extLst>
          </p:cNvPr>
          <p:cNvCxnSpPr>
            <a:cxnSpLocks/>
          </p:cNvCxnSpPr>
          <p:nvPr/>
        </p:nvCxnSpPr>
        <p:spPr>
          <a:xfrm>
            <a:off x="4972228" y="3180541"/>
            <a:ext cx="2247544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9388A4DF-720D-E501-986E-D50B788D2F61}"/>
              </a:ext>
            </a:extLst>
          </p:cNvPr>
          <p:cNvSpPr txBox="1"/>
          <p:nvPr/>
        </p:nvSpPr>
        <p:spPr>
          <a:xfrm>
            <a:off x="1762774" y="3182586"/>
            <a:ext cx="868225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" dirty="0">
                <a:latin typeface="Work Sans Medium Roman"/>
                <a:ea typeface="Calibri"/>
                <a:cs typeface="Calibri"/>
              </a:rPr>
              <a:t>El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proyecto</a:t>
            </a:r>
            <a:r>
              <a:rPr lang="en" dirty="0">
                <a:latin typeface="Work Sans Medium Roman"/>
                <a:ea typeface="Calibri"/>
                <a:cs typeface="Calibri"/>
              </a:rPr>
              <a:t> "Stay in Style"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implica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el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desarrollo</a:t>
            </a:r>
            <a:r>
              <a:rPr lang="en" dirty="0">
                <a:latin typeface="Work Sans Medium Roman"/>
                <a:ea typeface="Calibri"/>
                <a:cs typeface="Calibri"/>
              </a:rPr>
              <a:t> y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lanzamiento</a:t>
            </a:r>
            <a:r>
              <a:rPr lang="en" dirty="0">
                <a:latin typeface="Work Sans Medium Roman"/>
                <a:ea typeface="Calibri"/>
                <a:cs typeface="Calibri"/>
              </a:rPr>
              <a:t> de un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aplicativo</a:t>
            </a:r>
            <a:r>
              <a:rPr lang="en" dirty="0">
                <a:latin typeface="Work Sans Medium Roman"/>
                <a:ea typeface="Calibri"/>
                <a:cs typeface="Calibri"/>
              </a:rPr>
              <a:t> web para la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venta</a:t>
            </a:r>
            <a:r>
              <a:rPr lang="en" dirty="0">
                <a:latin typeface="Work Sans Medium Roman"/>
                <a:ea typeface="Calibri"/>
                <a:cs typeface="Calibri"/>
              </a:rPr>
              <a:t> de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ropa</a:t>
            </a:r>
            <a:r>
              <a:rPr lang="en" dirty="0">
                <a:latin typeface="Work Sans Medium Roman"/>
                <a:ea typeface="Calibri"/>
                <a:cs typeface="Calibri"/>
              </a:rPr>
              <a:t> para hombres y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mujeres</a:t>
            </a:r>
            <a:r>
              <a:rPr lang="en" dirty="0">
                <a:latin typeface="Work Sans Medium Roman"/>
                <a:ea typeface="Calibri"/>
                <a:cs typeface="Calibri"/>
              </a:rPr>
              <a:t>.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Incluira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diseño</a:t>
            </a:r>
            <a:r>
              <a:rPr lang="en" dirty="0">
                <a:latin typeface="Work Sans Medium Roman"/>
                <a:ea typeface="Calibri"/>
                <a:cs typeface="Calibri"/>
              </a:rPr>
              <a:t> web,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categorizacion</a:t>
            </a:r>
            <a:r>
              <a:rPr lang="en" dirty="0">
                <a:latin typeface="Work Sans Medium Roman"/>
                <a:ea typeface="Calibri"/>
                <a:cs typeface="Calibri"/>
              </a:rPr>
              <a:t> de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productos</a:t>
            </a:r>
            <a:r>
              <a:rPr lang="en" dirty="0">
                <a:latin typeface="Work Sans Medium Roman"/>
                <a:ea typeface="Calibri"/>
                <a:cs typeface="Calibri"/>
              </a:rPr>
              <a:t>,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sistema</a:t>
            </a:r>
            <a:r>
              <a:rPr lang="en" dirty="0">
                <a:latin typeface="Work Sans Medium Roman"/>
                <a:ea typeface="Calibri"/>
                <a:cs typeface="Calibri"/>
              </a:rPr>
              <a:t> de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busqueda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avanzados</a:t>
            </a:r>
            <a:r>
              <a:rPr lang="en" dirty="0">
                <a:latin typeface="Work Sans Medium Roman"/>
                <a:ea typeface="Calibri"/>
                <a:cs typeface="Calibri"/>
              </a:rPr>
              <a:t>,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carrito</a:t>
            </a:r>
            <a:r>
              <a:rPr lang="en" dirty="0">
                <a:latin typeface="Work Sans Medium Roman"/>
                <a:ea typeface="Calibri"/>
                <a:cs typeface="Calibri"/>
              </a:rPr>
              <a:t> de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compras</a:t>
            </a:r>
            <a:r>
              <a:rPr lang="en" dirty="0">
                <a:latin typeface="Work Sans Medium Roman"/>
                <a:ea typeface="Calibri"/>
                <a:cs typeface="Calibri"/>
              </a:rPr>
              <a:t>,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metodos</a:t>
            </a:r>
            <a:r>
              <a:rPr lang="en" dirty="0">
                <a:latin typeface="Work Sans Medium Roman"/>
                <a:ea typeface="Calibri"/>
                <a:cs typeface="Calibri"/>
              </a:rPr>
              <a:t> de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pago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seguros</a:t>
            </a:r>
            <a:r>
              <a:rPr lang="en" dirty="0">
                <a:latin typeface="Work Sans Medium Roman"/>
                <a:ea typeface="Calibri"/>
                <a:cs typeface="Calibri"/>
              </a:rPr>
              <a:t>,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sistema</a:t>
            </a:r>
            <a:r>
              <a:rPr lang="en" dirty="0">
                <a:latin typeface="Work Sans Medium Roman"/>
                <a:ea typeface="Calibri"/>
                <a:cs typeface="Calibri"/>
              </a:rPr>
              <a:t> de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reseñas</a:t>
            </a:r>
            <a:r>
              <a:rPr lang="en" dirty="0">
                <a:latin typeface="Work Sans Medium Roman"/>
                <a:ea typeface="Calibri"/>
                <a:cs typeface="Calibri"/>
              </a:rPr>
              <a:t>, gestion de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inventarios</a:t>
            </a:r>
            <a:r>
              <a:rPr lang="en" dirty="0">
                <a:latin typeface="Work Sans Medium Roman"/>
                <a:ea typeface="Calibri"/>
                <a:cs typeface="Calibri"/>
              </a:rPr>
              <a:t> y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pruebas</a:t>
            </a:r>
            <a:r>
              <a:rPr lang="en" dirty="0">
                <a:latin typeface="Work Sans Medium Roman"/>
                <a:ea typeface="Calibri"/>
                <a:cs typeface="Calibri"/>
              </a:rPr>
              <a:t> de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usabilidad</a:t>
            </a:r>
            <a:r>
              <a:rPr lang="en" dirty="0">
                <a:latin typeface="Work Sans Medium Roman"/>
                <a:ea typeface="Calibri"/>
                <a:cs typeface="Calibri"/>
              </a:rPr>
              <a:t>. El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objetivo</a:t>
            </a:r>
            <a:r>
              <a:rPr lang="en" dirty="0">
                <a:latin typeface="Work Sans Medium Roman"/>
                <a:ea typeface="Calibri"/>
                <a:cs typeface="Calibri"/>
              </a:rPr>
              <a:t> es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ofrecer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una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experiencia</a:t>
            </a:r>
            <a:r>
              <a:rPr lang="en" dirty="0">
                <a:latin typeface="Work Sans Medium Roman"/>
                <a:ea typeface="Calibri"/>
                <a:cs typeface="Calibri"/>
              </a:rPr>
              <a:t> de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compra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fluida</a:t>
            </a:r>
            <a:r>
              <a:rPr lang="en" dirty="0">
                <a:latin typeface="Work Sans Medium Roman"/>
                <a:ea typeface="Calibri"/>
                <a:cs typeface="Calibri"/>
              </a:rPr>
              <a:t> y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segura</a:t>
            </a:r>
            <a:r>
              <a:rPr lang="en" dirty="0">
                <a:latin typeface="Work Sans Medium Roman"/>
                <a:ea typeface="Calibri"/>
                <a:cs typeface="Calibri"/>
              </a:rPr>
              <a:t>.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Aumentar</a:t>
            </a:r>
            <a:r>
              <a:rPr lang="en" dirty="0">
                <a:latin typeface="Work Sans Medium Roman"/>
                <a:ea typeface="Calibri"/>
                <a:cs typeface="Calibri"/>
              </a:rPr>
              <a:t> la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accesibilidad</a:t>
            </a:r>
            <a:r>
              <a:rPr lang="en" dirty="0">
                <a:latin typeface="Work Sans Medium Roman"/>
                <a:ea typeface="Calibri"/>
                <a:cs typeface="Calibri"/>
              </a:rPr>
              <a:t> de la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marca</a:t>
            </a:r>
            <a:r>
              <a:rPr lang="en" dirty="0">
                <a:latin typeface="Work Sans Medium Roman"/>
                <a:ea typeface="Calibri"/>
                <a:cs typeface="Calibri"/>
              </a:rPr>
              <a:t>,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expandir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su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alcance</a:t>
            </a:r>
            <a:r>
              <a:rPr lang="en" dirty="0">
                <a:latin typeface="Work Sans Medium Roman"/>
                <a:ea typeface="Calibri"/>
                <a:cs typeface="Calibri"/>
              </a:rPr>
              <a:t> y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mejorar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su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competividad</a:t>
            </a:r>
            <a:r>
              <a:rPr lang="en" dirty="0">
                <a:latin typeface="Work Sans Medium Roman"/>
                <a:ea typeface="Calibri"/>
                <a:cs typeface="Calibri"/>
              </a:rPr>
              <a:t> 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en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el</a:t>
            </a:r>
            <a:r>
              <a:rPr lang="en" dirty="0">
                <a:latin typeface="Work Sans Medium Roman"/>
                <a:ea typeface="Calibri"/>
                <a:cs typeface="Calibri"/>
              </a:rPr>
              <a:t> mercado de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moda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en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dirty="0" err="1">
                <a:latin typeface="Work Sans Medium Roman"/>
                <a:ea typeface="Calibri"/>
                <a:cs typeface="Calibri"/>
              </a:rPr>
              <a:t>linea</a:t>
            </a:r>
            <a:endParaRPr lang="en" dirty="0">
              <a:latin typeface="Work Sans Medium Roman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768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FEF253-53C4-B5FA-07C7-0B039B14F52F}"/>
              </a:ext>
            </a:extLst>
          </p:cNvPr>
          <p:cNvSpPr txBox="1"/>
          <p:nvPr/>
        </p:nvSpPr>
        <p:spPr>
          <a:xfrm>
            <a:off x="2605365" y="2266160"/>
            <a:ext cx="697219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dirty="0">
                <a:solidFill>
                  <a:srgbClr val="4D4D4C"/>
                </a:solidFill>
                <a:latin typeface="WORK SANS BOLD ROMAN"/>
              </a:rPr>
              <a:t>Justificación</a:t>
            </a:r>
            <a:endParaRPr lang="es-CO" sz="6000" b="1" u="none" strike="noStrike" kern="1200" cap="none" spc="0" normalizeH="0" baseline="0" noProof="0" dirty="0" err="1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E0C963B-97B4-4F66-1B49-0B47BC7F0F1A}"/>
              </a:ext>
            </a:extLst>
          </p:cNvPr>
          <p:cNvCxnSpPr>
            <a:cxnSpLocks/>
          </p:cNvCxnSpPr>
          <p:nvPr/>
        </p:nvCxnSpPr>
        <p:spPr>
          <a:xfrm>
            <a:off x="4972228" y="3324314"/>
            <a:ext cx="2247544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9388A4DF-720D-E501-986E-D50B788D2F61}"/>
              </a:ext>
            </a:extLst>
          </p:cNvPr>
          <p:cNvSpPr txBox="1"/>
          <p:nvPr/>
        </p:nvSpPr>
        <p:spPr>
          <a:xfrm>
            <a:off x="2323491" y="3427001"/>
            <a:ext cx="7546439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" dirty="0">
                <a:latin typeface="Work Sans Medium Roman"/>
                <a:ea typeface="Calibri"/>
                <a:cs typeface="Calibri"/>
              </a:rPr>
              <a:t>El </a:t>
            </a:r>
            <a:r>
              <a:rPr lang="en" err="1">
                <a:latin typeface="Work Sans Medium Roman"/>
                <a:ea typeface="Calibri"/>
                <a:cs typeface="Calibri"/>
              </a:rPr>
              <a:t>proyeccto</a:t>
            </a:r>
            <a:r>
              <a:rPr lang="en" dirty="0">
                <a:latin typeface="Work Sans Medium Roman"/>
                <a:ea typeface="Calibri"/>
                <a:cs typeface="Calibri"/>
              </a:rPr>
              <a:t> "Stay in </a:t>
            </a:r>
            <a:r>
              <a:rPr lang="en" err="1">
                <a:latin typeface="Work Sans Medium Roman"/>
                <a:ea typeface="Calibri"/>
                <a:cs typeface="Calibri"/>
              </a:rPr>
              <a:t>Stayle</a:t>
            </a:r>
            <a:r>
              <a:rPr lang="en" dirty="0">
                <a:latin typeface="Work Sans Medium Roman"/>
                <a:ea typeface="Calibri"/>
                <a:cs typeface="Calibri"/>
              </a:rPr>
              <a:t>" es fundamental para </a:t>
            </a:r>
            <a:r>
              <a:rPr lang="en" err="1">
                <a:latin typeface="Work Sans Medium Roman"/>
                <a:ea typeface="Calibri"/>
                <a:cs typeface="Calibri"/>
              </a:rPr>
              <a:t>aprovechar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err="1">
                <a:latin typeface="Work Sans Medium Roman"/>
                <a:ea typeface="Calibri"/>
                <a:cs typeface="Calibri"/>
              </a:rPr>
              <a:t>el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err="1">
                <a:latin typeface="Work Sans Medium Roman"/>
                <a:ea typeface="Calibri"/>
                <a:cs typeface="Calibri"/>
              </a:rPr>
              <a:t>aumento</a:t>
            </a:r>
            <a:r>
              <a:rPr lang="en" dirty="0">
                <a:latin typeface="Work Sans Medium Roman"/>
                <a:ea typeface="Calibri"/>
                <a:cs typeface="Calibri"/>
              </a:rPr>
              <a:t> de las </a:t>
            </a:r>
            <a:r>
              <a:rPr lang="en" err="1">
                <a:latin typeface="Work Sans Medium Roman"/>
                <a:ea typeface="Calibri"/>
                <a:cs typeface="Calibri"/>
              </a:rPr>
              <a:t>compras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err="1">
                <a:latin typeface="Work Sans Medium Roman"/>
                <a:ea typeface="Calibri"/>
                <a:cs typeface="Calibri"/>
              </a:rPr>
              <a:t>en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err="1">
                <a:latin typeface="Work Sans Medium Roman"/>
                <a:ea typeface="Calibri"/>
                <a:cs typeface="Calibri"/>
              </a:rPr>
              <a:t>linea</a:t>
            </a:r>
            <a:r>
              <a:rPr lang="en" dirty="0">
                <a:latin typeface="Work Sans Medium Roman"/>
                <a:ea typeface="Calibri"/>
                <a:cs typeface="Calibri"/>
              </a:rPr>
              <a:t> y </a:t>
            </a:r>
            <a:r>
              <a:rPr lang="en" err="1">
                <a:latin typeface="Work Sans Medium Roman"/>
                <a:ea typeface="Calibri"/>
                <a:cs typeface="Calibri"/>
              </a:rPr>
              <a:t>ampliar</a:t>
            </a:r>
            <a:r>
              <a:rPr lang="en" dirty="0">
                <a:latin typeface="Work Sans Medium Roman"/>
                <a:ea typeface="Calibri"/>
                <a:cs typeface="Calibri"/>
              </a:rPr>
              <a:t> la </a:t>
            </a:r>
            <a:r>
              <a:rPr lang="en" err="1">
                <a:latin typeface="Work Sans Medium Roman"/>
                <a:ea typeface="Calibri"/>
                <a:cs typeface="Calibri"/>
              </a:rPr>
              <a:t>marca</a:t>
            </a:r>
            <a:r>
              <a:rPr lang="en" dirty="0">
                <a:latin typeface="Work Sans Medium Roman"/>
                <a:ea typeface="Calibri"/>
                <a:cs typeface="Calibri"/>
              </a:rPr>
              <a:t> de </a:t>
            </a:r>
            <a:r>
              <a:rPr lang="en" err="1">
                <a:latin typeface="Work Sans Medium Roman"/>
                <a:ea typeface="Calibri"/>
                <a:cs typeface="Calibri"/>
              </a:rPr>
              <a:t>moda</a:t>
            </a:r>
            <a:r>
              <a:rPr lang="en" dirty="0">
                <a:latin typeface="Work Sans Medium Roman"/>
                <a:ea typeface="Calibri"/>
                <a:cs typeface="Calibri"/>
              </a:rPr>
              <a:t>. Al </a:t>
            </a:r>
            <a:r>
              <a:rPr lang="en" err="1">
                <a:latin typeface="Work Sans Medium Roman"/>
                <a:ea typeface="Calibri"/>
                <a:cs typeface="Calibri"/>
              </a:rPr>
              <a:t>lanzar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err="1">
                <a:latin typeface="Work Sans Medium Roman"/>
                <a:ea typeface="Calibri"/>
                <a:cs typeface="Calibri"/>
              </a:rPr>
              <a:t>una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err="1">
                <a:latin typeface="Work Sans Medium Roman"/>
                <a:ea typeface="Calibri"/>
                <a:cs typeface="Calibri"/>
              </a:rPr>
              <a:t>plataforma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err="1">
                <a:latin typeface="Work Sans Medium Roman"/>
                <a:ea typeface="Calibri"/>
                <a:cs typeface="Calibri"/>
              </a:rPr>
              <a:t>en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err="1">
                <a:latin typeface="Work Sans Medium Roman"/>
                <a:ea typeface="Calibri"/>
                <a:cs typeface="Calibri"/>
              </a:rPr>
              <a:t>linae</a:t>
            </a:r>
            <a:r>
              <a:rPr lang="en" dirty="0">
                <a:latin typeface="Work Sans Medium Roman"/>
                <a:ea typeface="Calibri"/>
                <a:cs typeface="Calibri"/>
              </a:rPr>
              <a:t>, la </a:t>
            </a:r>
            <a:r>
              <a:rPr lang="en" err="1">
                <a:latin typeface="Work Sans Medium Roman"/>
                <a:ea typeface="Calibri"/>
                <a:cs typeface="Calibri"/>
              </a:rPr>
              <a:t>empresa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err="1">
                <a:latin typeface="Work Sans Medium Roman"/>
                <a:ea typeface="Calibri"/>
                <a:cs typeface="Calibri"/>
              </a:rPr>
              <a:t>podra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err="1">
                <a:latin typeface="Work Sans Medium Roman"/>
                <a:ea typeface="Calibri"/>
                <a:cs typeface="Calibri"/>
              </a:rPr>
              <a:t>llegar</a:t>
            </a:r>
            <a:r>
              <a:rPr lang="en" dirty="0">
                <a:latin typeface="Work Sans Medium Roman"/>
                <a:ea typeface="Calibri"/>
                <a:cs typeface="Calibri"/>
              </a:rPr>
              <a:t> a </a:t>
            </a:r>
            <a:r>
              <a:rPr lang="en" err="1">
                <a:latin typeface="Work Sans Medium Roman"/>
                <a:ea typeface="Calibri"/>
                <a:cs typeface="Calibri"/>
              </a:rPr>
              <a:t>nuevos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err="1">
                <a:latin typeface="Work Sans Medium Roman"/>
                <a:ea typeface="Calibri"/>
                <a:cs typeface="Calibri"/>
              </a:rPr>
              <a:t>clientes</a:t>
            </a:r>
            <a:r>
              <a:rPr lang="en" dirty="0">
                <a:latin typeface="Work Sans Medium Roman"/>
                <a:ea typeface="Calibri"/>
                <a:cs typeface="Calibri"/>
              </a:rPr>
              <a:t>, </a:t>
            </a:r>
            <a:r>
              <a:rPr lang="en" err="1">
                <a:latin typeface="Work Sans Medium Roman"/>
                <a:ea typeface="Calibri"/>
                <a:cs typeface="Calibri"/>
              </a:rPr>
              <a:t>competir</a:t>
            </a:r>
            <a:r>
              <a:rPr lang="en" dirty="0">
                <a:latin typeface="Work Sans Medium Roman"/>
                <a:ea typeface="Calibri"/>
                <a:cs typeface="Calibri"/>
              </a:rPr>
              <a:t> mas </a:t>
            </a:r>
            <a:r>
              <a:rPr lang="en" err="1">
                <a:latin typeface="Work Sans Medium Roman"/>
                <a:ea typeface="Calibri"/>
                <a:cs typeface="Calibri"/>
              </a:rPr>
              <a:t>eficazmente</a:t>
            </a:r>
            <a:r>
              <a:rPr lang="en" dirty="0">
                <a:latin typeface="Work Sans Medium Roman"/>
                <a:ea typeface="Calibri"/>
                <a:cs typeface="Calibri"/>
              </a:rPr>
              <a:t> y </a:t>
            </a:r>
            <a:r>
              <a:rPr lang="en" err="1">
                <a:latin typeface="Work Sans Medium Roman"/>
                <a:ea typeface="Calibri"/>
                <a:cs typeface="Calibri"/>
              </a:rPr>
              <a:t>mejorar</a:t>
            </a:r>
            <a:r>
              <a:rPr lang="en" dirty="0">
                <a:latin typeface="Work Sans Medium Roman"/>
                <a:ea typeface="Calibri"/>
                <a:cs typeface="Calibri"/>
              </a:rPr>
              <a:t> la </a:t>
            </a:r>
            <a:r>
              <a:rPr lang="en" err="1">
                <a:latin typeface="Work Sans Medium Roman"/>
                <a:ea typeface="Calibri"/>
                <a:cs typeface="Calibri"/>
              </a:rPr>
              <a:t>experiencia</a:t>
            </a:r>
            <a:r>
              <a:rPr lang="en" dirty="0">
                <a:latin typeface="Work Sans Medium Roman"/>
                <a:ea typeface="Calibri"/>
                <a:cs typeface="Calibri"/>
              </a:rPr>
              <a:t> de </a:t>
            </a:r>
            <a:r>
              <a:rPr lang="en" err="1">
                <a:latin typeface="Work Sans Medium Roman"/>
                <a:ea typeface="Calibri"/>
                <a:cs typeface="Calibri"/>
              </a:rPr>
              <a:t>compra</a:t>
            </a:r>
            <a:r>
              <a:rPr lang="en" dirty="0">
                <a:latin typeface="Work Sans Medium Roman"/>
                <a:ea typeface="Calibri"/>
                <a:cs typeface="Calibri"/>
              </a:rPr>
              <a:t>. Esto se </a:t>
            </a:r>
            <a:r>
              <a:rPr lang="en" err="1">
                <a:latin typeface="Work Sans Medium Roman"/>
                <a:ea typeface="Calibri"/>
                <a:cs typeface="Calibri"/>
              </a:rPr>
              <a:t>traducira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err="1">
                <a:latin typeface="Work Sans Medium Roman"/>
                <a:ea typeface="Calibri"/>
                <a:cs typeface="Calibri"/>
              </a:rPr>
              <a:t>en</a:t>
            </a:r>
            <a:r>
              <a:rPr lang="en" dirty="0">
                <a:latin typeface="Work Sans Medium Roman"/>
                <a:ea typeface="Calibri"/>
                <a:cs typeface="Calibri"/>
              </a:rPr>
              <a:t> un aumento de las </a:t>
            </a:r>
            <a:r>
              <a:rPr lang="en" err="1">
                <a:latin typeface="Work Sans Medium Roman"/>
                <a:ea typeface="Calibri"/>
                <a:cs typeface="Calibri"/>
              </a:rPr>
              <a:t>ventas</a:t>
            </a:r>
            <a:r>
              <a:rPr lang="en" dirty="0">
                <a:latin typeface="Work Sans Medium Roman"/>
                <a:ea typeface="Calibri"/>
                <a:cs typeface="Calibri"/>
              </a:rPr>
              <a:t> y </a:t>
            </a:r>
            <a:r>
              <a:rPr lang="en" err="1">
                <a:latin typeface="Work Sans Medium Roman"/>
                <a:ea typeface="Calibri"/>
                <a:cs typeface="Calibri"/>
              </a:rPr>
              <a:t>en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err="1">
                <a:latin typeface="Work Sans Medium Roman"/>
                <a:ea typeface="Calibri"/>
                <a:cs typeface="Calibri"/>
              </a:rPr>
              <a:t>una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err="1">
                <a:latin typeface="Work Sans Medium Roman"/>
                <a:ea typeface="Calibri"/>
                <a:cs typeface="Calibri"/>
              </a:rPr>
              <a:t>posicion</a:t>
            </a:r>
            <a:r>
              <a:rPr lang="en" dirty="0">
                <a:latin typeface="Work Sans Medium Roman"/>
                <a:ea typeface="Calibri"/>
                <a:cs typeface="Calibri"/>
              </a:rPr>
              <a:t> mas </a:t>
            </a:r>
            <a:r>
              <a:rPr lang="en" err="1">
                <a:latin typeface="Work Sans Medium Roman"/>
                <a:ea typeface="Calibri"/>
                <a:cs typeface="Calibri"/>
              </a:rPr>
              <a:t>solida</a:t>
            </a:r>
            <a:r>
              <a:rPr lang="en" dirty="0">
                <a:latin typeface="Work Sans Medium Roman"/>
                <a:ea typeface="Calibri"/>
                <a:cs typeface="Calibri"/>
              </a:rPr>
              <a:t> </a:t>
            </a:r>
            <a:r>
              <a:rPr lang="en" err="1">
                <a:latin typeface="Work Sans Medium Roman"/>
                <a:ea typeface="Calibri"/>
                <a:cs typeface="Calibri"/>
              </a:rPr>
              <a:t>en</a:t>
            </a:r>
            <a:r>
              <a:rPr lang="en" dirty="0">
                <a:latin typeface="Work Sans Medium Roman"/>
                <a:ea typeface="Calibri"/>
                <a:cs typeface="Calibri"/>
              </a:rPr>
              <a:t> la </a:t>
            </a:r>
            <a:r>
              <a:rPr lang="en" err="1">
                <a:latin typeface="Work Sans Medium Roman"/>
                <a:ea typeface="Calibri"/>
                <a:cs typeface="Calibri"/>
              </a:rPr>
              <a:t>industri</a:t>
            </a:r>
            <a:r>
              <a:rPr lang="en" dirty="0">
                <a:latin typeface="Work Sans Medium Roman"/>
                <a:ea typeface="Calibri"/>
                <a:cs typeface="Calibri"/>
              </a:rPr>
              <a:t> de la </a:t>
            </a:r>
            <a:r>
              <a:rPr lang="en" err="1">
                <a:latin typeface="Work Sans Medium Roman"/>
                <a:ea typeface="Calibri"/>
                <a:cs typeface="Calibri"/>
              </a:rPr>
              <a:t>moda</a:t>
            </a:r>
            <a:endParaRPr lang="en">
              <a:latin typeface="Work Sans Medium Roman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1928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964638" y="2537345"/>
            <a:ext cx="6005427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dirty="0">
                <a:solidFill>
                  <a:schemeClr val="bg1"/>
                </a:solidFill>
                <a:latin typeface="WORK SANS BOLD ROMAN"/>
              </a:rPr>
              <a:t>Mapa de Procesos</a:t>
            </a:r>
            <a:endParaRPr lang="es-ES" dirty="0">
              <a:solidFill>
                <a:schemeClr val="bg1"/>
              </a:solidFill>
              <a:latin typeface="Calibri" panose="020F0502020204030204"/>
              <a:cs typeface="Calibri" panose="020F0502020204030204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536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89F50FCD-8E8F-9AB2-B328-ABD5BCCCB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6" y="972292"/>
            <a:ext cx="8352701" cy="469895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6511566-F0B5-4586-5B2F-95BAF9878F55}"/>
              </a:ext>
            </a:extLst>
          </p:cNvPr>
          <p:cNvSpPr txBox="1"/>
          <p:nvPr/>
        </p:nvSpPr>
        <p:spPr>
          <a:xfrm>
            <a:off x="2107532" y="5706979"/>
            <a:ext cx="7495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4"/>
              </a:rPr>
              <a:t>Mapa de procesos stay in style.pdf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04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3494969" y="2537345"/>
            <a:ext cx="5202065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dirty="0">
                <a:solidFill>
                  <a:schemeClr val="bg1"/>
                </a:solidFill>
                <a:latin typeface="WORK SANS BOLD ROMAN"/>
              </a:rPr>
              <a:t>Mapa de BPMN</a:t>
            </a:r>
            <a:endParaRPr lang="es-ES" dirty="0">
              <a:solidFill>
                <a:schemeClr val="bg1"/>
              </a:solidFill>
              <a:latin typeface="Calibri" panose="020F0502020204030204"/>
              <a:cs typeface="Calibri" panose="020F0502020204030204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29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3374888" y="1617007"/>
            <a:ext cx="5224508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>
                <a:solidFill>
                  <a:schemeClr val="bg1"/>
                </a:solidFill>
                <a:latin typeface="WORK SANS BOLD ROMAN"/>
              </a:rPr>
              <a:t>Misión</a:t>
            </a:r>
            <a:r>
              <a:rPr lang="es-CO" sz="6000" b="1" dirty="0">
                <a:solidFill>
                  <a:schemeClr val="bg1"/>
                </a:solidFill>
                <a:latin typeface="WORK SANS BOLD ROMAN"/>
              </a:rPr>
              <a:t> y Visión </a:t>
            </a:r>
            <a:endParaRPr lang="es-CO" sz="7200" b="1" dirty="0">
              <a:solidFill>
                <a:schemeClr val="bg1"/>
              </a:solidFill>
              <a:latin typeface="WORK SANS BOLD ROMAN" pitchFamily="2" charset="77"/>
            </a:endParaRPr>
          </a:p>
          <a:p>
            <a:pPr algn="ctr">
              <a:defRPr/>
            </a:pPr>
            <a:r>
              <a:rPr lang="es-CO" sz="6000" b="1" dirty="0">
                <a:solidFill>
                  <a:schemeClr val="bg1"/>
                </a:solidFill>
                <a:latin typeface="WORK SANS BOLD ROMAN"/>
              </a:rPr>
              <a:t>de la Empresa</a:t>
            </a:r>
            <a:endParaRPr lang="es-CO" sz="72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184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B8C2831E-85A9-EC74-0E07-FE2E19C7A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4" y="1474932"/>
            <a:ext cx="12152415" cy="338364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59DB4B4-F8C4-6E99-683F-7DA0E3CB9D51}"/>
              </a:ext>
            </a:extLst>
          </p:cNvPr>
          <p:cNvSpPr txBox="1"/>
          <p:nvPr/>
        </p:nvSpPr>
        <p:spPr>
          <a:xfrm>
            <a:off x="1873052" y="5185511"/>
            <a:ext cx="796037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4000" b="1">
                <a:solidFill>
                  <a:srgbClr val="4D4D4C"/>
                </a:solidFill>
                <a:latin typeface="WORK SANS BOLD ROMAN"/>
              </a:rPr>
              <a:t>Imagen original:</a:t>
            </a:r>
            <a:r>
              <a:rPr lang="es-CO" sz="4000" dirty="0">
                <a:solidFill>
                  <a:srgbClr val="4D4D4C"/>
                </a:solidFill>
                <a:ea typeface="+mn-lt"/>
                <a:cs typeface="+mn-lt"/>
                <a:hlinkClick r:id="rId4"/>
              </a:rPr>
              <a:t>mapa bpmn.PNG</a:t>
            </a:r>
            <a:endParaRPr lang="es-CO" sz="4000" u="none" strike="noStrike" kern="1200" cap="none" spc="0" normalizeH="0" baseline="0" noProof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3057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391614" y="1518046"/>
            <a:ext cx="9151480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dirty="0">
                <a:solidFill>
                  <a:schemeClr val="bg1"/>
                </a:solidFill>
                <a:latin typeface="WORK SANS BOLD ROMAN"/>
              </a:rPr>
              <a:t>Recolección de información </a:t>
            </a:r>
            <a:endParaRPr lang="es-CO" sz="6000" b="1" dirty="0">
              <a:solidFill>
                <a:schemeClr val="bg1"/>
              </a:solidFill>
              <a:latin typeface="WORK SANS BOLD ROMAN"/>
              <a:cs typeface="Calibri" panose="020F0502020204030204"/>
            </a:endParaRPr>
          </a:p>
          <a:p>
            <a:pPr algn="ctr">
              <a:defRPr/>
            </a:pPr>
            <a:r>
              <a:rPr lang="es-CO" sz="6000" b="1" dirty="0">
                <a:solidFill>
                  <a:schemeClr val="bg1"/>
                </a:solidFill>
                <a:latin typeface="WORK SANS BOLD ROMAN"/>
              </a:rPr>
              <a:t>Encuesta</a:t>
            </a:r>
            <a:endParaRPr lang="es-CO" sz="6000" b="1" dirty="0">
              <a:solidFill>
                <a:schemeClr val="bg1"/>
              </a:solidFill>
              <a:latin typeface="WORK SANS BOLD ROMAN"/>
              <a:cs typeface="Calibri" panose="020F0502020204030204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537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CE75F1-F343-8856-BC69-4BB6B82BF3E4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9815809" cy="741563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CO" sz="3600" b="1" dirty="0">
                <a:solidFill>
                  <a:srgbClr val="4D4D4C"/>
                </a:solidFill>
                <a:latin typeface="WORK SANS BOLD ROMAN"/>
              </a:rPr>
              <a:t> Conclusión</a:t>
            </a:r>
            <a:endParaRPr lang="es-CO" sz="3600" b="1" u="none" strike="noStrike" kern="1200" cap="none" spc="0" normalizeH="0" baseline="0" noProof="0" dirty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C31FC2-6C63-0CB9-C78D-1723D5E9DD66}"/>
              </a:ext>
            </a:extLst>
          </p:cNvPr>
          <p:cNvSpPr txBox="1"/>
          <p:nvPr/>
        </p:nvSpPr>
        <p:spPr>
          <a:xfrm>
            <a:off x="456235" y="1296906"/>
            <a:ext cx="11454015" cy="48320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800" dirty="0">
                <a:latin typeface="Calibri"/>
                <a:ea typeface="Calibri"/>
                <a:cs typeface="Calibri"/>
              </a:rPr>
              <a:t>La encuesta revela una tendencia clara hacia las compras en línea, con una preferencia creciente por la comodidad y la variedad de productos. La necesidad de tiendas virtuales para emprendimientos físicos es evidente, y se percibe un cambio positivo en el mercado debido al aumento de tiendas virtuales. Los usuarios valoran las funcionalidades de personalización, búsqueda y atención al cliente en las plataformas virtuales. En general, el panorama sugiere un fuerte impulso hacia el comercio electrónico en el mercado actual.</a:t>
            </a:r>
          </a:p>
          <a:p>
            <a:endParaRPr lang="es-ES" sz="2800" dirty="0">
              <a:latin typeface="Calibri"/>
              <a:ea typeface="Calibri"/>
              <a:cs typeface="Calibri"/>
            </a:endParaRPr>
          </a:p>
          <a:p>
            <a:endParaRPr lang="es-ES" sz="2800" dirty="0">
              <a:latin typeface="Calibri"/>
              <a:ea typeface="Calibri"/>
              <a:cs typeface="Calibri"/>
            </a:endParaRPr>
          </a:p>
          <a:p>
            <a:r>
              <a:rPr lang="es-ES" sz="1600" dirty="0">
                <a:latin typeface="Calibri"/>
                <a:ea typeface="Calibri"/>
                <a:cs typeface="Calibri"/>
              </a:rPr>
              <a:t>Link archivo Word:</a:t>
            </a:r>
            <a:r>
              <a:rPr lang="es-ES" sz="1600" dirty="0">
                <a:ea typeface="+mn-lt"/>
                <a:cs typeface="+mn-lt"/>
                <a:hlinkClick r:id="rId3"/>
              </a:rPr>
              <a:t>Informa encuesta de tientas virtuales “Stay in style”.docx</a:t>
            </a:r>
            <a:endParaRPr lang="es-ES" sz="16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8058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029276" y="1518046"/>
            <a:ext cx="9876165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dirty="0">
                <a:solidFill>
                  <a:schemeClr val="bg1"/>
                </a:solidFill>
                <a:latin typeface="WORK SANS BOLD ROMAN"/>
                <a:cs typeface="Calibri" panose="020F0502020204030204"/>
              </a:rPr>
              <a:t> Requerimientos funcionales</a:t>
            </a:r>
            <a:endParaRPr lang="es-ES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s-CO" sz="6000" b="1" dirty="0">
                <a:solidFill>
                  <a:schemeClr val="bg1"/>
                </a:solidFill>
                <a:latin typeface="WORK SANS BOLD ROMAN"/>
                <a:cs typeface="Calibri" panose="020F0502020204030204"/>
              </a:rPr>
              <a:t> y no funcionales</a:t>
            </a:r>
            <a:endParaRPr lang="es-CO">
              <a:solidFill>
                <a:schemeClr val="bg1"/>
              </a:solidFill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164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920DBD82-4838-D62C-65BE-097B755A9947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9815809" cy="741563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CO" sz="3600" b="1" dirty="0">
                <a:solidFill>
                  <a:srgbClr val="4D4D4C"/>
                </a:solidFill>
                <a:latin typeface="WORK SANS BOLD ROMAN"/>
              </a:rPr>
              <a:t> Requerimientos  Funcionales </a:t>
            </a:r>
            <a:endParaRPr lang="es-CO" sz="3600" b="1" u="none" strike="noStrike" kern="1200" cap="none" spc="0" normalizeH="0" baseline="0" noProof="0" dirty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BCD6D69-E2AA-590A-AC1D-74D343D8FA18}"/>
              </a:ext>
            </a:extLst>
          </p:cNvPr>
          <p:cNvSpPr txBox="1"/>
          <p:nvPr/>
        </p:nvSpPr>
        <p:spPr>
          <a:xfrm>
            <a:off x="456235" y="1296906"/>
            <a:ext cx="11454015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Calibri"/>
              <a:buChar char="-"/>
            </a:pPr>
            <a:r>
              <a:rPr lang="es-ES" sz="2800" dirty="0">
                <a:latin typeface="Calibri"/>
                <a:ea typeface="Calibri"/>
                <a:cs typeface="Calibri"/>
              </a:rPr>
              <a:t>Registro</a:t>
            </a:r>
          </a:p>
          <a:p>
            <a:pPr marL="457200" indent="-457200">
              <a:buFont typeface="Calibri"/>
              <a:buChar char="-"/>
            </a:pPr>
            <a:r>
              <a:rPr lang="es-ES" sz="2800" dirty="0">
                <a:latin typeface="Calibri"/>
                <a:ea typeface="Calibri"/>
                <a:cs typeface="Calibri"/>
              </a:rPr>
              <a:t>Iniciar sesión</a:t>
            </a:r>
          </a:p>
          <a:p>
            <a:pPr marL="457200" indent="-457200">
              <a:buFont typeface="Calibri"/>
              <a:buChar char="-"/>
            </a:pPr>
            <a:r>
              <a:rPr lang="es-ES" sz="2800" dirty="0">
                <a:latin typeface="Calibri"/>
                <a:ea typeface="Calibri"/>
                <a:cs typeface="Calibri"/>
              </a:rPr>
              <a:t>Búsqueda del producto </a:t>
            </a:r>
          </a:p>
          <a:p>
            <a:pPr marL="457200" indent="-457200">
              <a:buFont typeface="Calibri"/>
              <a:buChar char="-"/>
            </a:pPr>
            <a:r>
              <a:rPr lang="es-ES" sz="2800" dirty="0">
                <a:latin typeface="Calibri"/>
                <a:ea typeface="Calibri"/>
                <a:cs typeface="Calibri"/>
              </a:rPr>
              <a:t>Carrito de Compras</a:t>
            </a:r>
          </a:p>
          <a:p>
            <a:pPr marL="457200" indent="-457200">
              <a:buFont typeface="Calibri"/>
              <a:buChar char="-"/>
            </a:pPr>
            <a:r>
              <a:rPr lang="es-ES" sz="2800" dirty="0">
                <a:latin typeface="Calibri"/>
                <a:ea typeface="Calibri"/>
                <a:cs typeface="Calibri"/>
              </a:rPr>
              <a:t>Historial de compras</a:t>
            </a:r>
          </a:p>
          <a:p>
            <a:pPr marL="457200" indent="-457200">
              <a:buFont typeface="Calibri"/>
              <a:buChar char="-"/>
            </a:pPr>
            <a:r>
              <a:rPr lang="es-ES" sz="2800" dirty="0">
                <a:latin typeface="Calibri"/>
                <a:ea typeface="Calibri"/>
                <a:cs typeface="Calibri"/>
              </a:rPr>
              <a:t>Métodos de pago </a:t>
            </a:r>
          </a:p>
          <a:p>
            <a:pPr marL="457200" indent="-457200">
              <a:buFont typeface="Calibri"/>
              <a:buChar char="-"/>
            </a:pPr>
            <a:r>
              <a:rPr lang="es-ES" sz="2800" dirty="0">
                <a:ea typeface="+mn-lt"/>
                <a:cs typeface="+mn-lt"/>
                <a:hlinkClick r:id="rId3"/>
              </a:rPr>
              <a:t>Requerimientos funcionales y no funcionales Stay in style.docx</a:t>
            </a:r>
            <a:endParaRPr lang="es-ES" sz="28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2964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920DBD82-4838-D62C-65BE-097B755A9947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9815809" cy="741563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CO" sz="3600" b="1" dirty="0">
                <a:solidFill>
                  <a:srgbClr val="4D4D4C"/>
                </a:solidFill>
                <a:latin typeface="WORK SANS BOLD ROMAN"/>
              </a:rPr>
              <a:t> Requerimientos  No Funcionales </a:t>
            </a:r>
            <a:endParaRPr lang="es-CO" sz="3600" b="1" u="none" strike="noStrike" kern="1200" cap="none" spc="0" normalizeH="0" baseline="0" noProof="0" dirty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BCD6D69-E2AA-590A-AC1D-74D343D8FA18}"/>
              </a:ext>
            </a:extLst>
          </p:cNvPr>
          <p:cNvSpPr txBox="1"/>
          <p:nvPr/>
        </p:nvSpPr>
        <p:spPr>
          <a:xfrm>
            <a:off x="456235" y="1296906"/>
            <a:ext cx="11454015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Calibri"/>
              <a:buChar char="-"/>
            </a:pPr>
            <a:r>
              <a:rPr lang="es-ES" sz="2800" dirty="0">
                <a:latin typeface="Calibri"/>
                <a:ea typeface="Calibri"/>
                <a:cs typeface="Calibri"/>
              </a:rPr>
              <a:t>Sistema</a:t>
            </a:r>
          </a:p>
          <a:p>
            <a:pPr marL="457200" indent="-457200">
              <a:buFont typeface="Calibri"/>
              <a:buChar char="-"/>
            </a:pPr>
            <a:r>
              <a:rPr lang="es-ES" sz="2800" dirty="0">
                <a:latin typeface="Calibri"/>
                <a:ea typeface="Calibri"/>
                <a:cs typeface="Calibri"/>
              </a:rPr>
              <a:t>Rendimiento</a:t>
            </a:r>
          </a:p>
          <a:p>
            <a:pPr marL="457200" indent="-457200">
              <a:buFont typeface="Calibri"/>
              <a:buChar char="-"/>
            </a:pPr>
            <a:r>
              <a:rPr lang="es-ES" sz="2800" dirty="0">
                <a:latin typeface="Calibri"/>
                <a:ea typeface="Calibri"/>
                <a:cs typeface="Calibri"/>
              </a:rPr>
              <a:t>Seguridad</a:t>
            </a:r>
          </a:p>
          <a:p>
            <a:pPr marL="457200" indent="-457200">
              <a:buFont typeface="Calibri"/>
              <a:buChar char="-"/>
            </a:pPr>
            <a:r>
              <a:rPr lang="es-ES" sz="2800" dirty="0">
                <a:latin typeface="Calibri"/>
                <a:ea typeface="Calibri"/>
                <a:cs typeface="Calibri"/>
              </a:rPr>
              <a:t>Usabilidad</a:t>
            </a:r>
          </a:p>
          <a:p>
            <a:pPr marL="457200" indent="-457200">
              <a:buFont typeface="Calibri"/>
              <a:buChar char="-"/>
            </a:pPr>
            <a:r>
              <a:rPr lang="es-ES" sz="2800" dirty="0">
                <a:latin typeface="Calibri"/>
                <a:ea typeface="Calibri"/>
                <a:cs typeface="Calibri"/>
              </a:rPr>
              <a:t>Escalabilidad</a:t>
            </a:r>
          </a:p>
          <a:p>
            <a:pPr marL="457200" indent="-457200">
              <a:buFont typeface="Calibri"/>
              <a:buChar char="-"/>
            </a:pPr>
            <a:r>
              <a:rPr lang="es-ES" sz="2800" dirty="0">
                <a:latin typeface="Calibri"/>
                <a:ea typeface="Calibri"/>
                <a:cs typeface="Calibri"/>
              </a:rPr>
              <a:t>Mantenimiento</a:t>
            </a:r>
          </a:p>
          <a:p>
            <a:pPr marL="457200" indent="-457200">
              <a:buFont typeface="Calibri"/>
              <a:buChar char="-"/>
            </a:pPr>
            <a:r>
              <a:rPr lang="es-ES" sz="2800" dirty="0">
                <a:latin typeface="Calibri"/>
                <a:ea typeface="Calibri"/>
                <a:cs typeface="Calibri"/>
              </a:rPr>
              <a:t>Monitorización</a:t>
            </a:r>
          </a:p>
          <a:p>
            <a:pPr marL="457200" indent="-457200">
              <a:buFont typeface="Calibri"/>
              <a:buChar char="-"/>
            </a:pPr>
            <a:r>
              <a:rPr lang="es-ES" sz="2800" dirty="0">
                <a:latin typeface="Calibri"/>
                <a:ea typeface="Calibri"/>
                <a:cs typeface="Calibri"/>
              </a:rPr>
              <a:t>Documentación</a:t>
            </a:r>
          </a:p>
          <a:p>
            <a:pPr marL="457200" indent="-457200">
              <a:buFont typeface="Calibri"/>
              <a:buChar char="-"/>
            </a:pPr>
            <a:r>
              <a:rPr lang="es-ES" sz="2800" dirty="0">
                <a:ea typeface="+mn-lt"/>
                <a:cs typeface="+mn-lt"/>
                <a:hlinkClick r:id="rId3"/>
              </a:rPr>
              <a:t>Requerimientos funcionales y no funcionales Stay in style.docx</a:t>
            </a:r>
            <a:endParaRPr lang="es-ES" sz="2800" dirty="0">
              <a:latin typeface="Calibri"/>
              <a:ea typeface="Calibri"/>
              <a:cs typeface="Calibri"/>
            </a:endParaRPr>
          </a:p>
          <a:p>
            <a:pPr marL="457200" indent="-457200">
              <a:buFont typeface="Calibri"/>
              <a:buChar char="-"/>
            </a:pPr>
            <a:endParaRPr lang="es-ES" sz="2800" dirty="0">
              <a:latin typeface="Calibri"/>
              <a:ea typeface="Calibri"/>
              <a:cs typeface="Calibri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1D83748-7442-E814-E0A3-068FBCC13D88}"/>
              </a:ext>
            </a:extLst>
          </p:cNvPr>
          <p:cNvGraphicFramePr>
            <a:graphicFrameLocks noGrp="1"/>
          </p:cNvGraphicFramePr>
          <p:nvPr/>
        </p:nvGraphicFramePr>
        <p:xfrm>
          <a:off x="3970972" y="3352800"/>
          <a:ext cx="4250055" cy="152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50055">
                  <a:extLst>
                    <a:ext uri="{9D8B030D-6E8A-4147-A177-3AD203B41FA5}">
                      <a16:colId xmlns:a16="http://schemas.microsoft.com/office/drawing/2014/main" val="37274637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_tradnl" sz="1000">
                          <a:effectLst/>
                          <a:latin typeface="Arial" panose="020B0604020202020204" pitchFamily="34" charset="0"/>
                        </a:rPr>
                        <a:t>Usabilidad</a:t>
                      </a:r>
                      <a:endParaRPr lang="es-ES_tradnl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939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9674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501582" y="2537107"/>
            <a:ext cx="627055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dirty="0">
                <a:solidFill>
                  <a:schemeClr val="bg1"/>
                </a:solidFill>
                <a:latin typeface="WORK SANS BOLD ROMAN"/>
                <a:cs typeface="Calibri" panose="020F0502020204030204"/>
              </a:rPr>
              <a:t> maquetado web</a:t>
            </a:r>
            <a:endParaRPr lang="es-ES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414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920DBD82-4838-D62C-65BE-097B755A9947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9815809" cy="741563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CO" sz="3600" b="1" dirty="0">
                <a:solidFill>
                  <a:srgbClr val="4D4D4C"/>
                </a:solidFill>
                <a:latin typeface="WORK SANS BOLD ROMAN"/>
              </a:rPr>
              <a:t> pagina principal</a:t>
            </a:r>
            <a:endParaRPr lang="es-CO" sz="3600" b="1" u="none" strike="noStrike" kern="1200" cap="none" spc="0" normalizeH="0" baseline="0" noProof="0" dirty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1D83748-7442-E814-E0A3-068FBCC13D88}"/>
              </a:ext>
            </a:extLst>
          </p:cNvPr>
          <p:cNvGraphicFramePr>
            <a:graphicFrameLocks noGrp="1"/>
          </p:cNvGraphicFramePr>
          <p:nvPr/>
        </p:nvGraphicFramePr>
        <p:xfrm>
          <a:off x="3970972" y="3352800"/>
          <a:ext cx="4250055" cy="152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50055">
                  <a:extLst>
                    <a:ext uri="{9D8B030D-6E8A-4147-A177-3AD203B41FA5}">
                      <a16:colId xmlns:a16="http://schemas.microsoft.com/office/drawing/2014/main" val="37274637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_tradnl" sz="1000">
                          <a:effectLst/>
                          <a:latin typeface="Arial" panose="020B0604020202020204" pitchFamily="34" charset="0"/>
                        </a:rPr>
                        <a:t>Usabilidad</a:t>
                      </a:r>
                      <a:endParaRPr lang="es-ES_tradnl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939846"/>
                  </a:ext>
                </a:extLst>
              </a:tr>
            </a:tbl>
          </a:graphicData>
        </a:graphic>
      </p:graphicFrame>
      <p:pic>
        <p:nvPicPr>
          <p:cNvPr id="2" name="Imagen 1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5385812E-DC6B-63F1-6E93-DF8202B05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66" y="1160443"/>
            <a:ext cx="6261048" cy="565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12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920DBD82-4838-D62C-65BE-097B755A9947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9815809" cy="741563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CO" sz="3600" b="1" dirty="0">
                <a:solidFill>
                  <a:srgbClr val="4D4D4C"/>
                </a:solidFill>
                <a:latin typeface="WORK SANS BOLD ROMAN"/>
              </a:rPr>
              <a:t> inicio de sesión y creación de cuenta </a:t>
            </a:r>
            <a:endParaRPr lang="es-CO" sz="3600" b="1" u="none" strike="noStrike" kern="1200" cap="none" spc="0" normalizeH="0" baseline="0" noProof="0" dirty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1D83748-7442-E814-E0A3-068FBCC13D88}"/>
              </a:ext>
            </a:extLst>
          </p:cNvPr>
          <p:cNvGraphicFramePr>
            <a:graphicFrameLocks noGrp="1"/>
          </p:cNvGraphicFramePr>
          <p:nvPr/>
        </p:nvGraphicFramePr>
        <p:xfrm>
          <a:off x="3970972" y="3352800"/>
          <a:ext cx="4250055" cy="152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50055">
                  <a:extLst>
                    <a:ext uri="{9D8B030D-6E8A-4147-A177-3AD203B41FA5}">
                      <a16:colId xmlns:a16="http://schemas.microsoft.com/office/drawing/2014/main" val="37274637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_tradnl" sz="1000">
                          <a:effectLst/>
                          <a:latin typeface="Arial" panose="020B0604020202020204" pitchFamily="34" charset="0"/>
                        </a:rPr>
                        <a:t>Usabilidad</a:t>
                      </a:r>
                      <a:endParaRPr lang="es-ES_tradnl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939846"/>
                  </a:ext>
                </a:extLst>
              </a:tr>
            </a:tbl>
          </a:graphicData>
        </a:graphic>
      </p:graphicFrame>
      <p:pic>
        <p:nvPicPr>
          <p:cNvPr id="4" name="Imagen 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89CB5882-5F00-A7E9-DCE6-5AA8210CC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060" y="1587189"/>
            <a:ext cx="5793036" cy="3729525"/>
          </a:xfrm>
          <a:prstGeom prst="rect">
            <a:avLst/>
          </a:prstGeom>
        </p:spPr>
      </p:pic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57CEEFD7-20B0-F068-8EE4-5E9E4BACE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4" y="1584895"/>
            <a:ext cx="6096000" cy="372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85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920DBD82-4838-D62C-65BE-097B755A9947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256483" cy="741563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CO" sz="3600" b="1" dirty="0">
                <a:solidFill>
                  <a:srgbClr val="4D4D4C"/>
                </a:solidFill>
                <a:latin typeface="WORK SANS BOLD ROMAN"/>
              </a:rPr>
              <a:t> visualización del producto y carrito de compras</a:t>
            </a:r>
            <a:endParaRPr lang="es-CO" sz="3600" b="1" u="none" strike="noStrike" kern="1200" cap="none" spc="0" normalizeH="0" baseline="0" noProof="0" dirty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1D83748-7442-E814-E0A3-068FBCC13D88}"/>
              </a:ext>
            </a:extLst>
          </p:cNvPr>
          <p:cNvGraphicFramePr>
            <a:graphicFrameLocks noGrp="1"/>
          </p:cNvGraphicFramePr>
          <p:nvPr/>
        </p:nvGraphicFramePr>
        <p:xfrm>
          <a:off x="3970972" y="3352800"/>
          <a:ext cx="4250055" cy="152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50055">
                  <a:extLst>
                    <a:ext uri="{9D8B030D-6E8A-4147-A177-3AD203B41FA5}">
                      <a16:colId xmlns:a16="http://schemas.microsoft.com/office/drawing/2014/main" val="37274637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_tradnl" sz="1000">
                          <a:effectLst/>
                          <a:latin typeface="Arial" panose="020B0604020202020204" pitchFamily="34" charset="0"/>
                        </a:rPr>
                        <a:t>Usabilidad</a:t>
                      </a:r>
                      <a:endParaRPr lang="es-ES_tradnl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939846"/>
                  </a:ext>
                </a:extLst>
              </a:tr>
            </a:tbl>
          </a:graphicData>
        </a:graphic>
      </p:graphicFrame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22CAC0F-9B6D-106D-8414-D8B3C80DD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10" y="1387420"/>
            <a:ext cx="5838940" cy="3771014"/>
          </a:xfrm>
          <a:prstGeom prst="rect">
            <a:avLst/>
          </a:prstGeom>
        </p:spPr>
      </p:pic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4A0E770-29D6-057F-54B6-06DF702E4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114" y="1385125"/>
            <a:ext cx="5655326" cy="377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19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FEF253-53C4-B5FA-07C7-0B039B14F52F}"/>
              </a:ext>
            </a:extLst>
          </p:cNvPr>
          <p:cNvSpPr txBox="1"/>
          <p:nvPr/>
        </p:nvSpPr>
        <p:spPr>
          <a:xfrm>
            <a:off x="2605365" y="2266160"/>
            <a:ext cx="697219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dirty="0">
                <a:solidFill>
                  <a:srgbClr val="4D4D4C"/>
                </a:solidFill>
                <a:latin typeface="WORK SANS BOLD ROMAN"/>
              </a:rPr>
              <a:t>Misión</a:t>
            </a:r>
            <a:endParaRPr kumimoji="0" lang="es-CO" sz="7200" b="1" u="none" strike="noStrike" kern="1200" cap="none" spc="0" normalizeH="0" baseline="0" noProof="0" dirty="0" err="1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E0C963B-97B4-4F66-1B49-0B47BC7F0F1A}"/>
              </a:ext>
            </a:extLst>
          </p:cNvPr>
          <p:cNvCxnSpPr>
            <a:cxnSpLocks/>
          </p:cNvCxnSpPr>
          <p:nvPr/>
        </p:nvCxnSpPr>
        <p:spPr>
          <a:xfrm>
            <a:off x="4972228" y="3324314"/>
            <a:ext cx="2247544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9388A4DF-720D-E501-986E-D50B788D2F61}"/>
              </a:ext>
            </a:extLst>
          </p:cNvPr>
          <p:cNvSpPr txBox="1"/>
          <p:nvPr/>
        </p:nvSpPr>
        <p:spPr>
          <a:xfrm>
            <a:off x="2323491" y="3427001"/>
            <a:ext cx="754643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" dirty="0" err="1">
                <a:latin typeface="Calibri"/>
                <a:ea typeface="+mn-lt"/>
                <a:cs typeface="+mn-lt"/>
              </a:rPr>
              <a:t>Ofrecer</a:t>
            </a:r>
            <a:r>
              <a:rPr lang="en" dirty="0">
                <a:latin typeface="Calibri"/>
                <a:ea typeface="+mn-lt"/>
                <a:cs typeface="+mn-lt"/>
              </a:rPr>
              <a:t> </a:t>
            </a:r>
            <a:r>
              <a:rPr lang="en" dirty="0" err="1">
                <a:latin typeface="Calibri"/>
                <a:ea typeface="+mn-lt"/>
                <a:cs typeface="+mn-lt"/>
              </a:rPr>
              <a:t>Servicios</a:t>
            </a:r>
            <a:r>
              <a:rPr lang="en" dirty="0">
                <a:latin typeface="Calibri"/>
                <a:ea typeface="+mn-lt"/>
                <a:cs typeface="+mn-lt"/>
              </a:rPr>
              <a:t> de </a:t>
            </a:r>
            <a:r>
              <a:rPr lang="en" dirty="0" err="1">
                <a:latin typeface="Calibri"/>
                <a:ea typeface="+mn-lt"/>
                <a:cs typeface="+mn-lt"/>
              </a:rPr>
              <a:t>programación</a:t>
            </a:r>
            <a:r>
              <a:rPr lang="en" dirty="0">
                <a:latin typeface="Calibri"/>
                <a:ea typeface="+mn-lt"/>
                <a:cs typeface="+mn-lt"/>
              </a:rPr>
              <a:t> de software a </a:t>
            </a:r>
            <a:r>
              <a:rPr lang="en" dirty="0" err="1">
                <a:latin typeface="Calibri"/>
                <a:ea typeface="+mn-lt"/>
                <a:cs typeface="+mn-lt"/>
              </a:rPr>
              <a:t>grandes</a:t>
            </a:r>
            <a:r>
              <a:rPr lang="en" dirty="0">
                <a:latin typeface="Calibri"/>
                <a:ea typeface="+mn-lt"/>
                <a:cs typeface="+mn-lt"/>
              </a:rPr>
              <a:t> y </a:t>
            </a:r>
            <a:r>
              <a:rPr lang="en" dirty="0" err="1">
                <a:latin typeface="Calibri"/>
                <a:ea typeface="+mn-lt"/>
                <a:cs typeface="+mn-lt"/>
              </a:rPr>
              <a:t>pequeñas</a:t>
            </a:r>
            <a:r>
              <a:rPr lang="en" dirty="0">
                <a:latin typeface="Calibri"/>
                <a:ea typeface="+mn-lt"/>
                <a:cs typeface="+mn-lt"/>
              </a:rPr>
              <a:t> </a:t>
            </a:r>
            <a:r>
              <a:rPr lang="en" dirty="0" err="1">
                <a:latin typeface="Calibri"/>
                <a:ea typeface="+mn-lt"/>
                <a:cs typeface="+mn-lt"/>
              </a:rPr>
              <a:t>empresas</a:t>
            </a:r>
            <a:r>
              <a:rPr lang="en" dirty="0">
                <a:latin typeface="Calibri"/>
                <a:ea typeface="+mn-lt"/>
                <a:cs typeface="+mn-lt"/>
              </a:rPr>
              <a:t>, </a:t>
            </a:r>
            <a:r>
              <a:rPr lang="en" dirty="0" err="1">
                <a:latin typeface="Calibri"/>
                <a:ea typeface="+mn-lt"/>
                <a:cs typeface="+mn-lt"/>
              </a:rPr>
              <a:t>Brindando</a:t>
            </a:r>
            <a:r>
              <a:rPr lang="en" dirty="0">
                <a:latin typeface="Calibri"/>
                <a:ea typeface="+mn-lt"/>
                <a:cs typeface="+mn-lt"/>
              </a:rPr>
              <a:t> </a:t>
            </a:r>
            <a:r>
              <a:rPr lang="en" dirty="0" err="1">
                <a:latin typeface="Calibri"/>
                <a:ea typeface="+mn-lt"/>
                <a:cs typeface="+mn-lt"/>
              </a:rPr>
              <a:t>así</a:t>
            </a:r>
            <a:r>
              <a:rPr lang="en" dirty="0">
                <a:latin typeface="Calibri"/>
                <a:ea typeface="+mn-lt"/>
                <a:cs typeface="+mn-lt"/>
              </a:rPr>
              <a:t> un </a:t>
            </a:r>
            <a:r>
              <a:rPr lang="en" dirty="0" err="1">
                <a:latin typeface="Calibri"/>
                <a:ea typeface="+mn-lt"/>
                <a:cs typeface="+mn-lt"/>
              </a:rPr>
              <a:t>excelente</a:t>
            </a:r>
            <a:r>
              <a:rPr lang="en" dirty="0">
                <a:latin typeface="Calibri"/>
                <a:ea typeface="+mn-lt"/>
                <a:cs typeface="+mn-lt"/>
              </a:rPr>
              <a:t> </a:t>
            </a:r>
            <a:r>
              <a:rPr lang="en" dirty="0" err="1">
                <a:latin typeface="Calibri"/>
                <a:ea typeface="+mn-lt"/>
                <a:cs typeface="+mn-lt"/>
              </a:rPr>
              <a:t>servicio</a:t>
            </a:r>
            <a:r>
              <a:rPr lang="en" dirty="0">
                <a:latin typeface="Calibri"/>
                <a:ea typeface="+mn-lt"/>
                <a:cs typeface="+mn-lt"/>
              </a:rPr>
              <a:t> y </a:t>
            </a:r>
            <a:r>
              <a:rPr lang="en" dirty="0" err="1">
                <a:latin typeface="Calibri"/>
                <a:ea typeface="+mn-lt"/>
                <a:cs typeface="+mn-lt"/>
              </a:rPr>
              <a:t>calidad</a:t>
            </a:r>
            <a:r>
              <a:rPr lang="en" dirty="0">
                <a:latin typeface="Calibri"/>
                <a:ea typeface="+mn-lt"/>
                <a:cs typeface="+mn-lt"/>
              </a:rPr>
              <a:t> </a:t>
            </a:r>
            <a:r>
              <a:rPr lang="en" dirty="0" err="1">
                <a:latin typeface="Calibri"/>
                <a:ea typeface="+mn-lt"/>
                <a:cs typeface="+mn-lt"/>
              </a:rPr>
              <a:t>en</a:t>
            </a:r>
            <a:r>
              <a:rPr lang="en" dirty="0">
                <a:latin typeface="Calibri"/>
                <a:ea typeface="+mn-lt"/>
                <a:cs typeface="+mn-lt"/>
              </a:rPr>
              <a:t> </a:t>
            </a:r>
            <a:r>
              <a:rPr lang="en" dirty="0" err="1">
                <a:latin typeface="Calibri"/>
                <a:ea typeface="+mn-lt"/>
                <a:cs typeface="+mn-lt"/>
              </a:rPr>
              <a:t>cada</a:t>
            </a:r>
            <a:r>
              <a:rPr lang="en" dirty="0">
                <a:latin typeface="Calibri"/>
                <a:ea typeface="+mn-lt"/>
                <a:cs typeface="+mn-lt"/>
              </a:rPr>
              <a:t> </a:t>
            </a:r>
            <a:r>
              <a:rPr lang="en" dirty="0" err="1">
                <a:latin typeface="Calibri"/>
                <a:ea typeface="+mn-lt"/>
                <a:cs typeface="+mn-lt"/>
              </a:rPr>
              <a:t>proyecto</a:t>
            </a:r>
            <a:r>
              <a:rPr lang="en" dirty="0">
                <a:latin typeface="Calibri"/>
                <a:ea typeface="+mn-lt"/>
                <a:cs typeface="+mn-lt"/>
              </a:rPr>
              <a:t> </a:t>
            </a:r>
            <a:r>
              <a:rPr lang="en" dirty="0" err="1">
                <a:latin typeface="Calibri"/>
                <a:ea typeface="+mn-lt"/>
                <a:cs typeface="+mn-lt"/>
              </a:rPr>
              <a:t>realizado</a:t>
            </a:r>
            <a:r>
              <a:rPr lang="en" dirty="0">
                <a:latin typeface="Calibri"/>
                <a:ea typeface="+mn-lt"/>
                <a:cs typeface="+mn-lt"/>
              </a:rPr>
              <a:t>.</a:t>
            </a:r>
            <a:endParaRPr lang="es-E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1142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920DBD82-4838-D62C-65BE-097B755A9947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256483" cy="741563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CO" sz="3600" b="1" dirty="0">
                <a:solidFill>
                  <a:srgbClr val="4D4D4C"/>
                </a:solidFill>
                <a:latin typeface="WORK SANS BOLD ROMAN"/>
              </a:rPr>
              <a:t> visualización del producto y carrito de compras</a:t>
            </a:r>
            <a:endParaRPr lang="es-CO" sz="3600" b="1" u="none" strike="noStrike" kern="1200" cap="none" spc="0" normalizeH="0" baseline="0" noProof="0" dirty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1D83748-7442-E814-E0A3-068FBCC13D88}"/>
              </a:ext>
            </a:extLst>
          </p:cNvPr>
          <p:cNvGraphicFramePr>
            <a:graphicFrameLocks noGrp="1"/>
          </p:cNvGraphicFramePr>
          <p:nvPr/>
        </p:nvGraphicFramePr>
        <p:xfrm>
          <a:off x="3970972" y="3352800"/>
          <a:ext cx="4250055" cy="152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50055">
                  <a:extLst>
                    <a:ext uri="{9D8B030D-6E8A-4147-A177-3AD203B41FA5}">
                      <a16:colId xmlns:a16="http://schemas.microsoft.com/office/drawing/2014/main" val="37274637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_tradnl" sz="1000">
                          <a:effectLst/>
                          <a:latin typeface="Arial" panose="020B0604020202020204" pitchFamily="34" charset="0"/>
                        </a:rPr>
                        <a:t>Usabilidad</a:t>
                      </a:r>
                      <a:endParaRPr lang="es-ES_tradnl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939846"/>
                  </a:ext>
                </a:extLst>
              </a:tr>
            </a:tbl>
          </a:graphicData>
        </a:graphic>
      </p:graphicFrame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22CAC0F-9B6D-106D-8414-D8B3C80DD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10" y="1387420"/>
            <a:ext cx="5838940" cy="3771014"/>
          </a:xfrm>
          <a:prstGeom prst="rect">
            <a:avLst/>
          </a:prstGeom>
        </p:spPr>
      </p:pic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4A0E770-29D6-057F-54B6-06DF702E4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114" y="1385125"/>
            <a:ext cx="5655326" cy="377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52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920DBD82-4838-D62C-65BE-097B755A9947}"/>
              </a:ext>
            </a:extLst>
          </p:cNvPr>
          <p:cNvSpPr txBox="1">
            <a:spLocks/>
          </p:cNvSpPr>
          <p:nvPr/>
        </p:nvSpPr>
        <p:spPr>
          <a:xfrm>
            <a:off x="-4473" y="6240976"/>
            <a:ext cx="4627208" cy="617738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CO" sz="2400" b="1" dirty="0">
                <a:solidFill>
                  <a:srgbClr val="4D4D4C"/>
                </a:solidFill>
                <a:latin typeface="WORK SANS BOLD ROMAN"/>
              </a:rPr>
              <a:t> link archivo </a:t>
            </a:r>
            <a:r>
              <a:rPr lang="es-CO" sz="2400" b="1" dirty="0" err="1">
                <a:solidFill>
                  <a:srgbClr val="4D4D4C"/>
                </a:solidFill>
                <a:latin typeface="WORK SANS BOLD ROMAN"/>
              </a:rPr>
              <a:t>word</a:t>
            </a:r>
            <a:r>
              <a:rPr lang="es-CO" sz="2400" b="1" dirty="0">
                <a:solidFill>
                  <a:srgbClr val="4D4D4C"/>
                </a:solidFill>
                <a:latin typeface="WORK SANS BOLD ROMAN"/>
              </a:rPr>
              <a:t>:</a:t>
            </a:r>
            <a:r>
              <a:rPr lang="es-CO" sz="2400" dirty="0">
                <a:solidFill>
                  <a:srgbClr val="4D4D4C"/>
                </a:solidFill>
                <a:ea typeface="+mj-lt"/>
                <a:cs typeface="+mj-lt"/>
                <a:hlinkClick r:id="rId3"/>
              </a:rPr>
              <a:t>mukaps.docx</a:t>
            </a:r>
            <a:endParaRPr lang="es-CO" sz="2400" b="1" u="none" strike="noStrike" kern="1200" cap="none" spc="0" normalizeH="0" baseline="0" noProof="0" err="1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1D83748-7442-E814-E0A3-068FBCC13D88}"/>
              </a:ext>
            </a:extLst>
          </p:cNvPr>
          <p:cNvGraphicFramePr>
            <a:graphicFrameLocks noGrp="1"/>
          </p:cNvGraphicFramePr>
          <p:nvPr/>
        </p:nvGraphicFramePr>
        <p:xfrm>
          <a:off x="3970972" y="3352800"/>
          <a:ext cx="4250055" cy="152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50055">
                  <a:extLst>
                    <a:ext uri="{9D8B030D-6E8A-4147-A177-3AD203B41FA5}">
                      <a16:colId xmlns:a16="http://schemas.microsoft.com/office/drawing/2014/main" val="37274637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_tradnl" sz="1000">
                          <a:effectLst/>
                          <a:latin typeface="Arial" panose="020B0604020202020204" pitchFamily="34" charset="0"/>
                        </a:rPr>
                        <a:t>Usabilidad</a:t>
                      </a:r>
                      <a:endParaRPr lang="es-ES_tradnl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939846"/>
                  </a:ext>
                </a:extLst>
              </a:tr>
            </a:tbl>
          </a:graphicData>
        </a:graphic>
      </p:graphicFrame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6C39C46-4BC9-94B5-5096-CE4C4DB3B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042" y="1234512"/>
            <a:ext cx="7006824" cy="471755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471FA8FC-B8F8-6CD5-3CA6-D41271549FA0}"/>
              </a:ext>
            </a:extLst>
          </p:cNvPr>
          <p:cNvSpPr txBox="1">
            <a:spLocks/>
          </p:cNvSpPr>
          <p:nvPr/>
        </p:nvSpPr>
        <p:spPr>
          <a:xfrm>
            <a:off x="596604" y="557057"/>
            <a:ext cx="10256483" cy="741563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CO" sz="3600" b="1" dirty="0">
                <a:solidFill>
                  <a:srgbClr val="4D4D4C"/>
                </a:solidFill>
                <a:latin typeface="WORK SANS BOLD ROMAN"/>
              </a:rPr>
              <a:t> visualización del producto y carrito de compras</a:t>
            </a:r>
            <a:endParaRPr lang="es-CO" sz="3600" b="1" u="none" strike="noStrike" kern="1200" cap="none" spc="0" normalizeH="0" baseline="0" noProof="0" dirty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5646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626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FEF253-53C4-B5FA-07C7-0B039B14F52F}"/>
              </a:ext>
            </a:extLst>
          </p:cNvPr>
          <p:cNvSpPr txBox="1"/>
          <p:nvPr/>
        </p:nvSpPr>
        <p:spPr>
          <a:xfrm>
            <a:off x="2605365" y="2266160"/>
            <a:ext cx="697219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dirty="0">
                <a:solidFill>
                  <a:srgbClr val="4D4D4C"/>
                </a:solidFill>
                <a:latin typeface="WORK SANS BOLD ROMAN"/>
              </a:rPr>
              <a:t>Visión</a:t>
            </a:r>
            <a:endParaRPr kumimoji="0" lang="es-CO" sz="7200" b="1" u="none" strike="noStrike" kern="1200" cap="none" spc="0" normalizeH="0" baseline="0" noProof="0" dirty="0" err="1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E0C963B-97B4-4F66-1B49-0B47BC7F0F1A}"/>
              </a:ext>
            </a:extLst>
          </p:cNvPr>
          <p:cNvCxnSpPr>
            <a:cxnSpLocks/>
          </p:cNvCxnSpPr>
          <p:nvPr/>
        </p:nvCxnSpPr>
        <p:spPr>
          <a:xfrm>
            <a:off x="4972228" y="3324314"/>
            <a:ext cx="2247544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9388A4DF-720D-E501-986E-D50B788D2F61}"/>
              </a:ext>
            </a:extLst>
          </p:cNvPr>
          <p:cNvSpPr txBox="1"/>
          <p:nvPr/>
        </p:nvSpPr>
        <p:spPr>
          <a:xfrm>
            <a:off x="2323491" y="3427001"/>
            <a:ext cx="754643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" err="1">
                <a:ea typeface="+mn-lt"/>
                <a:cs typeface="+mn-lt"/>
              </a:rPr>
              <a:t>Tenemos</a:t>
            </a:r>
            <a:r>
              <a:rPr lang="en" dirty="0">
                <a:ea typeface="+mn-lt"/>
                <a:cs typeface="+mn-lt"/>
              </a:rPr>
              <a:t> </a:t>
            </a:r>
            <a:r>
              <a:rPr lang="en" err="1">
                <a:ea typeface="+mn-lt"/>
                <a:cs typeface="+mn-lt"/>
              </a:rPr>
              <a:t>proyectado</a:t>
            </a:r>
            <a:r>
              <a:rPr lang="en" dirty="0">
                <a:ea typeface="+mn-lt"/>
                <a:cs typeface="+mn-lt"/>
              </a:rPr>
              <a:t> para </a:t>
            </a:r>
            <a:r>
              <a:rPr lang="en" err="1">
                <a:ea typeface="+mn-lt"/>
                <a:cs typeface="+mn-lt"/>
              </a:rPr>
              <a:t>el</a:t>
            </a:r>
            <a:r>
              <a:rPr lang="en" dirty="0">
                <a:ea typeface="+mn-lt"/>
                <a:cs typeface="+mn-lt"/>
              </a:rPr>
              <a:t> </a:t>
            </a:r>
            <a:r>
              <a:rPr lang="en" err="1">
                <a:ea typeface="+mn-lt"/>
                <a:cs typeface="+mn-lt"/>
              </a:rPr>
              <a:t>año</a:t>
            </a:r>
            <a:r>
              <a:rPr lang="en" dirty="0">
                <a:ea typeface="+mn-lt"/>
                <a:cs typeface="+mn-lt"/>
              </a:rPr>
              <a:t> 2028 ser </a:t>
            </a:r>
            <a:r>
              <a:rPr lang="en" err="1">
                <a:ea typeface="+mn-lt"/>
                <a:cs typeface="+mn-lt"/>
              </a:rPr>
              <a:t>una</a:t>
            </a:r>
            <a:r>
              <a:rPr lang="en" dirty="0">
                <a:ea typeface="+mn-lt"/>
                <a:cs typeface="+mn-lt"/>
              </a:rPr>
              <a:t> </a:t>
            </a:r>
            <a:r>
              <a:rPr lang="en" err="1">
                <a:ea typeface="+mn-lt"/>
                <a:cs typeface="+mn-lt"/>
              </a:rPr>
              <a:t>empresa</a:t>
            </a:r>
            <a:r>
              <a:rPr lang="en" dirty="0">
                <a:ea typeface="+mn-lt"/>
                <a:cs typeface="+mn-lt"/>
              </a:rPr>
              <a:t> </a:t>
            </a:r>
            <a:r>
              <a:rPr lang="en" err="1">
                <a:ea typeface="+mn-lt"/>
                <a:cs typeface="+mn-lt"/>
              </a:rPr>
              <a:t>reconocida</a:t>
            </a:r>
            <a:r>
              <a:rPr lang="en" dirty="0">
                <a:ea typeface="+mn-lt"/>
                <a:cs typeface="+mn-lt"/>
              </a:rPr>
              <a:t> a </a:t>
            </a:r>
            <a:r>
              <a:rPr lang="en" err="1">
                <a:ea typeface="+mn-lt"/>
                <a:cs typeface="+mn-lt"/>
              </a:rPr>
              <a:t>nivel</a:t>
            </a:r>
            <a:r>
              <a:rPr lang="en" dirty="0">
                <a:ea typeface="+mn-lt"/>
                <a:cs typeface="+mn-lt"/>
              </a:rPr>
              <a:t> </a:t>
            </a:r>
            <a:r>
              <a:rPr lang="en" err="1">
                <a:ea typeface="+mn-lt"/>
                <a:cs typeface="+mn-lt"/>
              </a:rPr>
              <a:t>nacional</a:t>
            </a:r>
            <a:r>
              <a:rPr lang="en" dirty="0">
                <a:ea typeface="+mn-lt"/>
                <a:cs typeface="+mn-lt"/>
              </a:rPr>
              <a:t> e </a:t>
            </a:r>
            <a:r>
              <a:rPr lang="en" err="1">
                <a:ea typeface="+mn-lt"/>
                <a:cs typeface="+mn-lt"/>
              </a:rPr>
              <a:t>internacional</a:t>
            </a:r>
            <a:r>
              <a:rPr lang="en" dirty="0">
                <a:ea typeface="+mn-lt"/>
                <a:cs typeface="+mn-lt"/>
              </a:rPr>
              <a:t>, </a:t>
            </a:r>
            <a:r>
              <a:rPr lang="en" err="1">
                <a:ea typeface="+mn-lt"/>
                <a:cs typeface="+mn-lt"/>
              </a:rPr>
              <a:t>realizando</a:t>
            </a:r>
            <a:r>
              <a:rPr lang="en" dirty="0">
                <a:ea typeface="+mn-lt"/>
                <a:cs typeface="+mn-lt"/>
              </a:rPr>
              <a:t> </a:t>
            </a:r>
            <a:r>
              <a:rPr lang="en" err="1">
                <a:ea typeface="+mn-lt"/>
                <a:cs typeface="+mn-lt"/>
              </a:rPr>
              <a:t>trabajos</a:t>
            </a:r>
            <a:r>
              <a:rPr lang="en" dirty="0">
                <a:ea typeface="+mn-lt"/>
                <a:cs typeface="+mn-lt"/>
              </a:rPr>
              <a:t> con </a:t>
            </a:r>
            <a:r>
              <a:rPr lang="en" err="1">
                <a:ea typeface="+mn-lt"/>
                <a:cs typeface="+mn-lt"/>
              </a:rPr>
              <a:t>empresas</a:t>
            </a:r>
            <a:r>
              <a:rPr lang="en" dirty="0">
                <a:ea typeface="+mn-lt"/>
                <a:cs typeface="+mn-lt"/>
              </a:rPr>
              <a:t> de alto </a:t>
            </a:r>
            <a:r>
              <a:rPr lang="en" err="1">
                <a:ea typeface="+mn-lt"/>
                <a:cs typeface="+mn-lt"/>
              </a:rPr>
              <a:t>calibre</a:t>
            </a:r>
            <a:r>
              <a:rPr lang="en" dirty="0">
                <a:ea typeface="+mn-lt"/>
                <a:cs typeface="+mn-lt"/>
              </a:rPr>
              <a:t> para </a:t>
            </a:r>
            <a:r>
              <a:rPr lang="en" err="1">
                <a:ea typeface="+mn-lt"/>
                <a:cs typeface="+mn-lt"/>
              </a:rPr>
              <a:t>resaltar</a:t>
            </a:r>
            <a:r>
              <a:rPr lang="en" dirty="0">
                <a:ea typeface="+mn-lt"/>
                <a:cs typeface="+mn-lt"/>
              </a:rPr>
              <a:t> </a:t>
            </a:r>
            <a:r>
              <a:rPr lang="en" err="1">
                <a:ea typeface="+mn-lt"/>
                <a:cs typeface="+mn-lt"/>
              </a:rPr>
              <a:t>en</a:t>
            </a:r>
            <a:r>
              <a:rPr lang="en" dirty="0">
                <a:ea typeface="+mn-lt"/>
                <a:cs typeface="+mn-lt"/>
              </a:rPr>
              <a:t> </a:t>
            </a:r>
            <a:r>
              <a:rPr lang="en" err="1">
                <a:ea typeface="+mn-lt"/>
                <a:cs typeface="+mn-lt"/>
              </a:rPr>
              <a:t>el</a:t>
            </a:r>
            <a:r>
              <a:rPr lang="en" dirty="0">
                <a:ea typeface="+mn-lt"/>
                <a:cs typeface="+mn-lt"/>
              </a:rPr>
              <a:t> mercado y </a:t>
            </a:r>
            <a:r>
              <a:rPr lang="en" err="1">
                <a:ea typeface="+mn-lt"/>
                <a:cs typeface="+mn-lt"/>
              </a:rPr>
              <a:t>poder</a:t>
            </a:r>
            <a:r>
              <a:rPr lang="en" dirty="0">
                <a:ea typeface="+mn-lt"/>
                <a:cs typeface="+mn-lt"/>
              </a:rPr>
              <a:t> </a:t>
            </a:r>
            <a:r>
              <a:rPr lang="en" err="1">
                <a:ea typeface="+mn-lt"/>
                <a:cs typeface="+mn-lt"/>
              </a:rPr>
              <a:t>tener</a:t>
            </a:r>
            <a:r>
              <a:rPr lang="en" dirty="0">
                <a:ea typeface="+mn-lt"/>
                <a:cs typeface="+mn-lt"/>
              </a:rPr>
              <a:t> </a:t>
            </a:r>
            <a:r>
              <a:rPr lang="en" err="1">
                <a:ea typeface="+mn-lt"/>
                <a:cs typeface="+mn-lt"/>
              </a:rPr>
              <a:t>una</a:t>
            </a:r>
            <a:r>
              <a:rPr lang="en" dirty="0">
                <a:ea typeface="+mn-lt"/>
                <a:cs typeface="+mn-lt"/>
              </a:rPr>
              <a:t> </a:t>
            </a:r>
            <a:r>
              <a:rPr lang="en" err="1">
                <a:ea typeface="+mn-lt"/>
                <a:cs typeface="+mn-lt"/>
              </a:rPr>
              <a:t>buena</a:t>
            </a:r>
            <a:r>
              <a:rPr lang="en" dirty="0">
                <a:ea typeface="+mn-lt"/>
                <a:cs typeface="+mn-lt"/>
              </a:rPr>
              <a:t> imagen y </a:t>
            </a:r>
            <a:r>
              <a:rPr lang="en" err="1">
                <a:ea typeface="+mn-lt"/>
                <a:cs typeface="+mn-lt"/>
              </a:rPr>
              <a:t>presencia</a:t>
            </a:r>
            <a:r>
              <a:rPr lang="en" dirty="0">
                <a:ea typeface="+mn-lt"/>
                <a:cs typeface="+mn-lt"/>
              </a:rPr>
              <a:t> </a:t>
            </a:r>
            <a:r>
              <a:rPr lang="en" err="1">
                <a:ea typeface="+mn-lt"/>
                <a:cs typeface="+mn-lt"/>
              </a:rPr>
              <a:t>comercial</a:t>
            </a:r>
            <a:r>
              <a:rPr lang="en" dirty="0">
                <a:ea typeface="+mn-lt"/>
                <a:cs typeface="+mn-lt"/>
              </a:rPr>
              <a:t>.</a:t>
            </a:r>
            <a:endParaRPr lang="es-E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0474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4788750" y="2537345"/>
            <a:ext cx="2614498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dirty="0">
                <a:solidFill>
                  <a:schemeClr val="bg1"/>
                </a:solidFill>
                <a:latin typeface="WORK SANS BOLD ROMAN"/>
              </a:rPr>
              <a:t>Eslogan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524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FEF253-53C4-B5FA-07C7-0B039B14F52F}"/>
              </a:ext>
            </a:extLst>
          </p:cNvPr>
          <p:cNvSpPr txBox="1"/>
          <p:nvPr/>
        </p:nvSpPr>
        <p:spPr>
          <a:xfrm>
            <a:off x="2605365" y="1998965"/>
            <a:ext cx="6972198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dirty="0">
                <a:solidFill>
                  <a:srgbClr val="4D4D4C"/>
                </a:solidFill>
                <a:latin typeface="WORK SANS BOLD ROMAN"/>
              </a:rPr>
              <a:t>"Transformando ideas en infinitas posibilidades"</a:t>
            </a:r>
            <a:endParaRPr lang="es-CO" sz="6000" b="1" u="none" strike="noStrike" kern="1200" cap="none" spc="0" normalizeH="0" baseline="0" noProof="0" dirty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1694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5287979" y="2537346"/>
            <a:ext cx="1695208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dirty="0">
                <a:solidFill>
                  <a:schemeClr val="bg1"/>
                </a:solidFill>
                <a:latin typeface="WORK SANS BOLD ROMAN"/>
              </a:rPr>
              <a:t>Logo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453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9FA0EBEF-53D7-DA5E-2103-B78155447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3" t="755" r="1136" b="1208"/>
          <a:stretch/>
        </p:blipFill>
        <p:spPr>
          <a:xfrm>
            <a:off x="2394858" y="1419557"/>
            <a:ext cx="7402305" cy="400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4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4633186" y="2537346"/>
            <a:ext cx="3004797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dirty="0">
                <a:solidFill>
                  <a:schemeClr val="bg1"/>
                </a:solidFill>
                <a:latin typeface="WORK SANS BOLD ROMAN"/>
              </a:rPr>
              <a:t>Proyecto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2436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3715</TotalTime>
  <Words>285</Words>
  <Application>Microsoft Office PowerPoint</Application>
  <PresentationFormat>Panorámica</PresentationFormat>
  <Paragraphs>38</Paragraphs>
  <Slides>32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32</vt:i4>
      </vt:variant>
    </vt:vector>
  </HeadingPairs>
  <TitlesOfParts>
    <vt:vector size="34" baseType="lpstr"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Microsoft Office User</cp:lastModifiedBy>
  <cp:revision>810</cp:revision>
  <dcterms:created xsi:type="dcterms:W3CDTF">2020-10-01T23:51:28Z</dcterms:created>
  <dcterms:modified xsi:type="dcterms:W3CDTF">2024-03-12T11:13:31Z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